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98" r:id="rId1"/>
  </p:sldMasterIdLst>
  <p:notesMasterIdLst>
    <p:notesMasterId r:id="rId6"/>
  </p:notesMasterIdLst>
  <p:sldIdLst>
    <p:sldId id="451" r:id="rId2"/>
    <p:sldId id="508" r:id="rId3"/>
    <p:sldId id="509" r:id="rId4"/>
    <p:sldId id="510" r:id="rId5"/>
  </p:sldIdLst>
  <p:sldSz cx="9144000" cy="5715000" type="screen16x10"/>
  <p:notesSz cx="6858000" cy="9947275"/>
  <p:embeddedFontLst>
    <p:embeddedFont>
      <p:font typeface="Calibri" pitchFamily="34" charset="0"/>
      <p:regular r:id="rId7"/>
      <p:bold r:id="rId8"/>
      <p:italic r:id="rId9"/>
      <p:boldItalic r:id="rId10"/>
    </p:embeddedFont>
    <p:embeddedFont>
      <p:font typeface="DIN Pro Black" charset="0"/>
      <p:regular r:id="rId11"/>
      <p:bold r:id="rId12"/>
      <p:italic r:id="rId13"/>
      <p:boldItalic r:id="rId14"/>
    </p:embeddedFont>
    <p:embeddedFont>
      <p:font typeface="DIN Pro Cond Medium" charset="-52"/>
      <p:regular r:id="rId15"/>
      <p:bold r:id="rId16"/>
      <p:italic r:id="rId17"/>
    </p:embeddedFont>
  </p:embeddedFontLst>
  <p:defaultTextStyle>
    <a:defPPr>
      <a:defRPr lang="en-US"/>
    </a:defPPr>
    <a:lvl1pPr marL="0" algn="l" defTabSz="29141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91419" algn="l" defTabSz="29141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82835" algn="l" defTabSz="29141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74257" algn="l" defTabSz="29141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165673" algn="l" defTabSz="29141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457096" algn="l" defTabSz="29141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748513" algn="l" defTabSz="29141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039933" algn="l" defTabSz="29141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331350" algn="l" defTabSz="29141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енис Клейменов" initials="ДК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0"/>
    <a:srgbClr val="000000"/>
    <a:srgbClr val="012950"/>
    <a:srgbClr val="FFFFFF"/>
    <a:srgbClr val="E6555B"/>
    <a:srgbClr val="B1C3DE"/>
    <a:srgbClr val="41B085"/>
    <a:srgbClr val="A677ED"/>
    <a:srgbClr val="0B6EE4"/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13" autoAdjust="0"/>
    <p:restoredTop sz="77924" autoAdjust="0"/>
  </p:normalViewPr>
  <p:slideViewPr>
    <p:cSldViewPr>
      <p:cViewPr varScale="1">
        <p:scale>
          <a:sx n="109" d="100"/>
          <a:sy n="109" d="100"/>
        </p:scale>
        <p:origin x="-1824" y="-7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9091"/>
          </a:xfrm>
          <a:prstGeom prst="rect">
            <a:avLst/>
          </a:prstGeom>
        </p:spPr>
        <p:txBody>
          <a:bodyPr vert="horz" lIns="92161" tIns="46081" rIns="92161" bIns="460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6" y="1"/>
            <a:ext cx="2971800" cy="499091"/>
          </a:xfrm>
          <a:prstGeom prst="rect">
            <a:avLst/>
          </a:prstGeom>
        </p:spPr>
        <p:txBody>
          <a:bodyPr vert="horz" lIns="92161" tIns="46081" rIns="92161" bIns="46081" rtlCol="0"/>
          <a:lstStyle>
            <a:lvl1pPr algn="r">
              <a:defRPr sz="1200"/>
            </a:lvl1pPr>
          </a:lstStyle>
          <a:p>
            <a:fld id="{CFC57DB8-D890-436E-913F-2591A7582174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244600"/>
            <a:ext cx="5365750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61" tIns="46081" rIns="92161" bIns="460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8"/>
            <a:ext cx="5486400" cy="3916739"/>
          </a:xfrm>
          <a:prstGeom prst="rect">
            <a:avLst/>
          </a:prstGeom>
        </p:spPr>
        <p:txBody>
          <a:bodyPr vert="horz" lIns="92161" tIns="46081" rIns="92161" bIns="4608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8187"/>
            <a:ext cx="2971800" cy="499089"/>
          </a:xfrm>
          <a:prstGeom prst="rect">
            <a:avLst/>
          </a:prstGeom>
        </p:spPr>
        <p:txBody>
          <a:bodyPr vert="horz" lIns="92161" tIns="46081" rIns="92161" bIns="460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6" y="9448187"/>
            <a:ext cx="2971800" cy="499089"/>
          </a:xfrm>
          <a:prstGeom prst="rect">
            <a:avLst/>
          </a:prstGeom>
        </p:spPr>
        <p:txBody>
          <a:bodyPr vert="horz" lIns="92161" tIns="46081" rIns="92161" bIns="46081" rtlCol="0" anchor="b"/>
          <a:lstStyle>
            <a:lvl1pPr algn="r">
              <a:defRPr sz="1200"/>
            </a:lvl1pPr>
          </a:lstStyle>
          <a:p>
            <a:fld id="{BC4C336D-11F1-4D41-96F2-FD0C522FA9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874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28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642" algn="l" defTabSz="68528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286" algn="l" defTabSz="68528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7928" algn="l" defTabSz="68528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570" algn="l" defTabSz="68528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210" algn="l" defTabSz="68528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5853" algn="l" defTabSz="68528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8497" algn="l" defTabSz="68528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1139" algn="l" defTabSz="68528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C336D-11F1-4D41-96F2-FD0C522FA91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964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144F418-A535-48A6-A339-61FAD0B55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5150"/>
            <a:ext cx="9144000" cy="207171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0CBC823-B82D-43B3-9F93-6330F9EAEA3A}"/>
              </a:ext>
            </a:extLst>
          </p:cNvPr>
          <p:cNvSpPr/>
          <p:nvPr userDrawn="1"/>
        </p:nvSpPr>
        <p:spPr>
          <a:xfrm>
            <a:off x="0" y="3635155"/>
            <a:ext cx="9144000" cy="2079854"/>
          </a:xfrm>
          <a:prstGeom prst="rect">
            <a:avLst/>
          </a:prstGeom>
          <a:solidFill>
            <a:srgbClr val="002E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83" tIns="29141" rIns="58283" bIns="29141" rtlCol="0" anchor="ctr"/>
          <a:lstStyle/>
          <a:p>
            <a:pPr algn="ctr"/>
            <a:endParaRPr lang="ru-RU" sz="10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51876"/>
            <a:ext cx="7772400" cy="1210830"/>
          </a:xfrm>
        </p:spPr>
        <p:txBody>
          <a:bodyPr anchor="ctr">
            <a:normAutofit/>
          </a:bodyPr>
          <a:lstStyle>
            <a:lvl1pPr algn="ctr">
              <a:defRPr sz="34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1" y="3879948"/>
            <a:ext cx="6858000" cy="96556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587120" indent="0" algn="ctr">
              <a:buNone/>
              <a:defRPr sz="2600"/>
            </a:lvl2pPr>
            <a:lvl3pPr marL="1174240" indent="0" algn="ctr">
              <a:buNone/>
              <a:defRPr sz="2300"/>
            </a:lvl3pPr>
            <a:lvl4pPr marL="1761360" indent="0" algn="ctr">
              <a:buNone/>
              <a:defRPr sz="2000"/>
            </a:lvl4pPr>
            <a:lvl5pPr marL="2348481" indent="0" algn="ctr">
              <a:buNone/>
              <a:defRPr sz="2000"/>
            </a:lvl5pPr>
            <a:lvl6pPr marL="2935603" indent="0" algn="ctr">
              <a:buNone/>
              <a:defRPr sz="2000"/>
            </a:lvl6pPr>
            <a:lvl7pPr marL="3522722" indent="0" algn="ctr">
              <a:buNone/>
              <a:defRPr sz="2000"/>
            </a:lvl7pPr>
            <a:lvl8pPr marL="4109844" indent="0" algn="ctr">
              <a:buNone/>
              <a:defRPr sz="2000"/>
            </a:lvl8pPr>
            <a:lvl9pPr marL="4696963" indent="0" algn="ctr">
              <a:buNone/>
              <a:defRPr sz="2000"/>
            </a:lvl9pPr>
          </a:lstStyle>
          <a:p>
            <a:r>
              <a:rPr lang="ru-RU"/>
              <a:t>Имя Отчество Фамилия</a:t>
            </a:r>
          </a:p>
          <a:p>
            <a:r>
              <a:rPr lang="ru-RU"/>
              <a:t>Должность</a:t>
            </a:r>
            <a:endParaRPr lang="en-US"/>
          </a:p>
        </p:txBody>
      </p:sp>
      <p:sp>
        <p:nvSpPr>
          <p:cNvPr id="123" name="Текст 3">
            <a:extLst>
              <a:ext uri="{FF2B5EF4-FFF2-40B4-BE49-F238E27FC236}">
                <a16:creationId xmlns="" xmlns:a16="http://schemas.microsoft.com/office/drawing/2014/main" id="{71611C9E-E969-4828-A6FB-099BE17042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82926" y="5372017"/>
            <a:ext cx="2378169" cy="152552"/>
          </a:xfrm>
        </p:spPr>
        <p:txBody>
          <a:bodyPr/>
          <a:lstStyle>
            <a:lvl1pPr marL="0" indent="0" algn="ctr">
              <a:buNone/>
              <a:defRPr sz="1300">
                <a:solidFill>
                  <a:schemeClr val="bg1"/>
                </a:solidFill>
                <a:latin typeface="+mn-lt"/>
              </a:defRPr>
            </a:lvl1pPr>
            <a:lvl2pPr marL="376602" indent="0">
              <a:buNone/>
              <a:defRPr sz="1100"/>
            </a:lvl2pPr>
            <a:lvl3pPr marL="753202" indent="0">
              <a:buNone/>
              <a:defRPr sz="1000"/>
            </a:lvl3pPr>
            <a:lvl4pPr marL="1129802" indent="0">
              <a:buNone/>
              <a:defRPr sz="800"/>
            </a:lvl4pPr>
            <a:lvl5pPr marL="1506401" indent="0">
              <a:buNone/>
              <a:defRPr sz="800"/>
            </a:lvl5pPr>
            <a:lvl6pPr marL="1883001" indent="0">
              <a:buNone/>
              <a:defRPr sz="800"/>
            </a:lvl6pPr>
            <a:lvl7pPr marL="2259605" indent="0">
              <a:buNone/>
              <a:defRPr sz="800"/>
            </a:lvl7pPr>
            <a:lvl8pPr marL="2636204" indent="0">
              <a:buNone/>
              <a:defRPr sz="800"/>
            </a:lvl8pPr>
            <a:lvl9pPr marL="3012803" indent="0">
              <a:buNone/>
              <a:defRPr sz="800"/>
            </a:lvl9pPr>
          </a:lstStyle>
          <a:p>
            <a:pPr lvl="0"/>
            <a:r>
              <a:rPr lang="ru-RU"/>
              <a:t>2021 г.</a:t>
            </a:r>
          </a:p>
        </p:txBody>
      </p:sp>
      <p:sp>
        <p:nvSpPr>
          <p:cNvPr id="157" name="Прямоугольник 156">
            <a:extLst>
              <a:ext uri="{FF2B5EF4-FFF2-40B4-BE49-F238E27FC236}">
                <a16:creationId xmlns="" xmlns:a16="http://schemas.microsoft.com/office/drawing/2014/main" id="{46BEE894-F66A-4E44-B18E-3B1D3C6629FA}"/>
              </a:ext>
            </a:extLst>
          </p:cNvPr>
          <p:cNvSpPr/>
          <p:nvPr userDrawn="1"/>
        </p:nvSpPr>
        <p:spPr>
          <a:xfrm>
            <a:off x="0" y="10"/>
            <a:ext cx="9144000" cy="1898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83" tIns="29141" rIns="58283" bIns="29141" rtlCol="0" anchor="ctr"/>
          <a:lstStyle/>
          <a:p>
            <a:pPr algn="ctr"/>
            <a:r>
              <a:rPr lang="ru-RU" sz="800" spc="165" baseline="0"/>
              <a:t>ФЕДЕРАЛЬНАЯ СЛУЖБА ПО НАДЗОРУ В СФЕРЕ СВЯЗИ, ИНФОРМАЦИОННЫХ ТЕХНОЛОГИЙ И МАССОВЫХ КОММУНИКАЦИЙ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B4C9D585-E218-400A-B79E-BC598D3C6BF3}"/>
              </a:ext>
            </a:extLst>
          </p:cNvPr>
          <p:cNvCxnSpPr/>
          <p:nvPr userDrawn="1"/>
        </p:nvCxnSpPr>
        <p:spPr>
          <a:xfrm>
            <a:off x="0" y="216870"/>
            <a:ext cx="9144000" cy="0"/>
          </a:xfrm>
          <a:prstGeom prst="line">
            <a:avLst/>
          </a:prstGeom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8B42C83-EA23-40D8-B485-26468FABDFA1}"/>
              </a:ext>
            </a:extLst>
          </p:cNvPr>
          <p:cNvSpPr/>
          <p:nvPr userDrawn="1"/>
        </p:nvSpPr>
        <p:spPr>
          <a:xfrm>
            <a:off x="3090579" y="1872114"/>
            <a:ext cx="2962858" cy="32248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83" tIns="29141" rIns="58283" bIns="29141" rtlCol="0" anchor="ctr"/>
          <a:lstStyle/>
          <a:p>
            <a:pPr algn="ctr"/>
            <a:r>
              <a:rPr lang="ru-RU" sz="2000" b="1" cap="none" spc="41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/>
                <a:latin typeface="+mj-lt"/>
              </a:rPr>
              <a:t>РОСКОМНАДЗОР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2845744D-D37C-4181-B97C-506D88013F8E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38" y="490172"/>
            <a:ext cx="1421545" cy="131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6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51" y="67697"/>
            <a:ext cx="7185947" cy="48631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51" y="617040"/>
            <a:ext cx="8269424" cy="4706651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00"/>
            </a:lvl2pPr>
            <a:lvl3pPr>
              <a:defRPr sz="9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452" y="5386929"/>
            <a:ext cx="6212022" cy="304271"/>
          </a:xfrm>
        </p:spPr>
        <p:txBody>
          <a:bodyPr lIns="0" rIns="0"/>
          <a:lstStyle>
            <a:lvl1pPr algn="l">
              <a:lnSpc>
                <a:spcPct val="80000"/>
              </a:lnSpc>
              <a:defRPr sz="700"/>
            </a:lvl1pPr>
          </a:lstStyle>
          <a:p>
            <a:r>
              <a:rPr lang="ru-RU"/>
              <a:t>Регулирование в интернет  рекламе – целевая модель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7470" y="5386929"/>
            <a:ext cx="2057400" cy="304271"/>
          </a:xfrm>
        </p:spPr>
        <p:txBody>
          <a:bodyPr/>
          <a:lstStyle/>
          <a:p>
            <a:fld id="{F59FD1CA-10E3-4DDA-9898-129C914710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46E99E5D-EE56-4369-9693-24E89F7973ED}"/>
              </a:ext>
            </a:extLst>
          </p:cNvPr>
          <p:cNvCxnSpPr/>
          <p:nvPr userDrawn="1"/>
        </p:nvCxnSpPr>
        <p:spPr>
          <a:xfrm>
            <a:off x="435452" y="585518"/>
            <a:ext cx="8269422" cy="0"/>
          </a:xfrm>
          <a:prstGeom prst="line">
            <a:avLst/>
          </a:prstGeom>
          <a:ln w="12700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39D9C52-F397-4DAA-8A7B-6D77E5953635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196" y="67695"/>
            <a:ext cx="526674" cy="48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8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7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Группа 101">
            <a:extLst>
              <a:ext uri="{FF2B5EF4-FFF2-40B4-BE49-F238E27FC236}">
                <a16:creationId xmlns="" xmlns:a16="http://schemas.microsoft.com/office/drawing/2014/main" id="{2298473D-7EAB-4CEC-95C9-E3B698F6FC68}"/>
              </a:ext>
            </a:extLst>
          </p:cNvPr>
          <p:cNvGrpSpPr/>
          <p:nvPr userDrawn="1"/>
        </p:nvGrpSpPr>
        <p:grpSpPr>
          <a:xfrm>
            <a:off x="0" y="12"/>
            <a:ext cx="9144000" cy="5714999"/>
            <a:chOff x="0" y="1"/>
            <a:chExt cx="15119350" cy="10691812"/>
          </a:xfrm>
        </p:grpSpPr>
        <p:sp>
          <p:nvSpPr>
            <p:cNvPr id="46" name="Прямоугольник 45">
              <a:extLst>
                <a:ext uri="{FF2B5EF4-FFF2-40B4-BE49-F238E27FC236}">
                  <a16:creationId xmlns="" xmlns:a16="http://schemas.microsoft.com/office/drawing/2014/main" id="{56A13BC1-4094-4836-AAC9-59A6AFB09850}"/>
                </a:ext>
              </a:extLst>
            </p:cNvPr>
            <p:cNvSpPr/>
            <p:nvPr userDrawn="1"/>
          </p:nvSpPr>
          <p:spPr>
            <a:xfrm>
              <a:off x="0" y="1"/>
              <a:ext cx="15119350" cy="1069181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="" xmlns:a16="http://schemas.microsoft.com/office/drawing/2014/main" id="{E58D5513-5577-4F61-819A-033AE67814D7}"/>
                </a:ext>
              </a:extLst>
            </p:cNvPr>
            <p:cNvSpPr/>
            <p:nvPr userDrawn="1"/>
          </p:nvSpPr>
          <p:spPr>
            <a:xfrm>
              <a:off x="722443" y="715452"/>
              <a:ext cx="13673249" cy="9252122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="" xmlns:a16="http://schemas.microsoft.com/office/drawing/2014/main" id="{5B9CD194-FF3E-4F1E-9D71-2BD87921EB09}"/>
                </a:ext>
              </a:extLst>
            </p:cNvPr>
            <p:cNvSpPr/>
            <p:nvPr userDrawn="1"/>
          </p:nvSpPr>
          <p:spPr>
            <a:xfrm>
              <a:off x="12965229" y="8810"/>
              <a:ext cx="1435333" cy="181234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4722" y="5370447"/>
            <a:ext cx="6150302" cy="30427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Регулирование в интернет  рекламе – целевая модель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7824" y="5370447"/>
            <a:ext cx="489258" cy="304271"/>
          </a:xfrm>
        </p:spPr>
        <p:txBody>
          <a:bodyPr/>
          <a:lstStyle/>
          <a:p>
            <a:fld id="{F59FD1CA-10E3-4DDA-9898-129C9147103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51" name="Группа 50">
            <a:extLst>
              <a:ext uri="{FF2B5EF4-FFF2-40B4-BE49-F238E27FC236}">
                <a16:creationId xmlns="" xmlns:a16="http://schemas.microsoft.com/office/drawing/2014/main" id="{3A147AA8-BCD7-4295-9AE9-0ECC672D555C}"/>
              </a:ext>
            </a:extLst>
          </p:cNvPr>
          <p:cNvGrpSpPr/>
          <p:nvPr userDrawn="1"/>
        </p:nvGrpSpPr>
        <p:grpSpPr>
          <a:xfrm>
            <a:off x="433982" y="967000"/>
            <a:ext cx="8272362" cy="4365576"/>
            <a:chOff x="717570" y="1809097"/>
            <a:chExt cx="13678122" cy="8167264"/>
          </a:xfrm>
        </p:grpSpPr>
        <p:grpSp>
          <p:nvGrpSpPr>
            <p:cNvPr id="52" name="Группа 51">
              <a:extLst>
                <a:ext uri="{FF2B5EF4-FFF2-40B4-BE49-F238E27FC236}">
                  <a16:creationId xmlns="" xmlns:a16="http://schemas.microsoft.com/office/drawing/2014/main" id="{B32AA474-D69F-4D2D-85E4-60450FA0C35D}"/>
                </a:ext>
              </a:extLst>
            </p:cNvPr>
            <p:cNvGrpSpPr/>
            <p:nvPr userDrawn="1"/>
          </p:nvGrpSpPr>
          <p:grpSpPr>
            <a:xfrm>
              <a:off x="717570" y="1809097"/>
              <a:ext cx="13678122" cy="8167264"/>
              <a:chOff x="365999" y="909032"/>
              <a:chExt cx="10806040" cy="5253295"/>
            </a:xfrm>
          </p:grpSpPr>
          <p:grpSp>
            <p:nvGrpSpPr>
              <p:cNvPr id="66" name="Baselines / anchors">
                <a:extLst>
                  <a:ext uri="{FF2B5EF4-FFF2-40B4-BE49-F238E27FC236}">
                    <a16:creationId xmlns="" xmlns:a16="http://schemas.microsoft.com/office/drawing/2014/main" id="{55F3BEB0-05B6-4A77-95E9-DAACC9D3BB60}"/>
                  </a:ext>
                </a:extLst>
              </p:cNvPr>
              <p:cNvGrpSpPr/>
              <p:nvPr userDrawn="1"/>
            </p:nvGrpSpPr>
            <p:grpSpPr>
              <a:xfrm>
                <a:off x="365999" y="914211"/>
                <a:ext cx="10805080" cy="5245389"/>
                <a:chOff x="12623800" y="914211"/>
                <a:chExt cx="11176000" cy="5245389"/>
              </a:xfrm>
            </p:grpSpPr>
            <p:cxnSp>
              <p:nvCxnSpPr>
                <p:cNvPr id="81" name="Straight Connector 79">
                  <a:extLst>
                    <a:ext uri="{FF2B5EF4-FFF2-40B4-BE49-F238E27FC236}">
                      <a16:creationId xmlns="" xmlns:a16="http://schemas.microsoft.com/office/drawing/2014/main" id="{D18BF5A6-1D21-4823-B6A1-83C011333BA1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914211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0">
                  <a:extLst>
                    <a:ext uri="{FF2B5EF4-FFF2-40B4-BE49-F238E27FC236}">
                      <a16:creationId xmlns="" xmlns:a16="http://schemas.microsoft.com/office/drawing/2014/main" id="{8D25845C-F443-4C19-873F-B5BDD4AF867F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1205622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1">
                  <a:extLst>
                    <a:ext uri="{FF2B5EF4-FFF2-40B4-BE49-F238E27FC236}">
                      <a16:creationId xmlns="" xmlns:a16="http://schemas.microsoft.com/office/drawing/2014/main" id="{EF1DA297-2570-4AAA-8491-022C4C91C42D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1497600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2">
                  <a:extLst>
                    <a:ext uri="{FF2B5EF4-FFF2-40B4-BE49-F238E27FC236}">
                      <a16:creationId xmlns="" xmlns:a16="http://schemas.microsoft.com/office/drawing/2014/main" id="{0CF7524E-4513-4402-9925-3031931EA1CA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1788444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3">
                  <a:extLst>
                    <a:ext uri="{FF2B5EF4-FFF2-40B4-BE49-F238E27FC236}">
                      <a16:creationId xmlns="" xmlns:a16="http://schemas.microsoft.com/office/drawing/2014/main" id="{FE37DA67-9D4C-4927-B77C-B12CCC03032B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2079855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4">
                  <a:extLst>
                    <a:ext uri="{FF2B5EF4-FFF2-40B4-BE49-F238E27FC236}">
                      <a16:creationId xmlns="" xmlns:a16="http://schemas.microsoft.com/office/drawing/2014/main" id="{FE640390-356A-4AE5-9821-C4E1D77FE22E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2371266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5">
                  <a:extLst>
                    <a:ext uri="{FF2B5EF4-FFF2-40B4-BE49-F238E27FC236}">
                      <a16:creationId xmlns="" xmlns:a16="http://schemas.microsoft.com/office/drawing/2014/main" id="{E6718141-CC67-489E-8CE1-D107D19AFA8D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2662677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6">
                  <a:extLst>
                    <a:ext uri="{FF2B5EF4-FFF2-40B4-BE49-F238E27FC236}">
                      <a16:creationId xmlns="" xmlns:a16="http://schemas.microsoft.com/office/drawing/2014/main" id="{3AF7B711-F13E-4FF1-91B4-D69C2390F5E3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2954088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7">
                  <a:extLst>
                    <a:ext uri="{FF2B5EF4-FFF2-40B4-BE49-F238E27FC236}">
                      <a16:creationId xmlns="" xmlns:a16="http://schemas.microsoft.com/office/drawing/2014/main" id="{542AB211-1A71-49C6-96C3-D2EF9F445D9E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3245499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8">
                  <a:extLst>
                    <a:ext uri="{FF2B5EF4-FFF2-40B4-BE49-F238E27FC236}">
                      <a16:creationId xmlns="" xmlns:a16="http://schemas.microsoft.com/office/drawing/2014/main" id="{C3F92FC4-3B85-44BF-88D0-1CEE4E30F44E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3536910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89">
                  <a:extLst>
                    <a:ext uri="{FF2B5EF4-FFF2-40B4-BE49-F238E27FC236}">
                      <a16:creationId xmlns="" xmlns:a16="http://schemas.microsoft.com/office/drawing/2014/main" id="{D6881D09-1959-4387-A4DC-7D98ED2B6A85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3828321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0">
                  <a:extLst>
                    <a:ext uri="{FF2B5EF4-FFF2-40B4-BE49-F238E27FC236}">
                      <a16:creationId xmlns="" xmlns:a16="http://schemas.microsoft.com/office/drawing/2014/main" id="{95F72D39-E805-4661-AE9F-BDC14C055B53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4119732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1">
                  <a:extLst>
                    <a:ext uri="{FF2B5EF4-FFF2-40B4-BE49-F238E27FC236}">
                      <a16:creationId xmlns="" xmlns:a16="http://schemas.microsoft.com/office/drawing/2014/main" id="{F14A076B-08B4-4C5E-9FF4-EA5B22991CD0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4411143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2">
                  <a:extLst>
                    <a:ext uri="{FF2B5EF4-FFF2-40B4-BE49-F238E27FC236}">
                      <a16:creationId xmlns="" xmlns:a16="http://schemas.microsoft.com/office/drawing/2014/main" id="{DCA7F83B-81C2-41F6-836D-28925748B3FC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4702554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3">
                  <a:extLst>
                    <a:ext uri="{FF2B5EF4-FFF2-40B4-BE49-F238E27FC236}">
                      <a16:creationId xmlns="" xmlns:a16="http://schemas.microsoft.com/office/drawing/2014/main" id="{374A2D8F-5DD1-495D-BD02-6C66282899D9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4993965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4">
                  <a:extLst>
                    <a:ext uri="{FF2B5EF4-FFF2-40B4-BE49-F238E27FC236}">
                      <a16:creationId xmlns="" xmlns:a16="http://schemas.microsoft.com/office/drawing/2014/main" id="{7638AC11-B369-4E58-BDA8-C0669C40F5B2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5285376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5">
                  <a:extLst>
                    <a:ext uri="{FF2B5EF4-FFF2-40B4-BE49-F238E27FC236}">
                      <a16:creationId xmlns="" xmlns:a16="http://schemas.microsoft.com/office/drawing/2014/main" id="{467F217C-2D8E-44D6-ABE8-1DF7DF8949B9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5576787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6">
                  <a:extLst>
                    <a:ext uri="{FF2B5EF4-FFF2-40B4-BE49-F238E27FC236}">
                      <a16:creationId xmlns="" xmlns:a16="http://schemas.microsoft.com/office/drawing/2014/main" id="{C48CB963-6244-427B-A210-80BE2BB4263B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5868198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7">
                  <a:extLst>
                    <a:ext uri="{FF2B5EF4-FFF2-40B4-BE49-F238E27FC236}">
                      <a16:creationId xmlns="" xmlns:a16="http://schemas.microsoft.com/office/drawing/2014/main" id="{E8C43653-D2CA-43BA-966C-B79BFFA85FE5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6159600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utter space">
                <a:extLst>
                  <a:ext uri="{FF2B5EF4-FFF2-40B4-BE49-F238E27FC236}">
                    <a16:creationId xmlns="" xmlns:a16="http://schemas.microsoft.com/office/drawing/2014/main" id="{51E2D6E5-1104-43DC-941E-2098D8843D56}"/>
                  </a:ext>
                </a:extLst>
              </p:cNvPr>
              <p:cNvGrpSpPr/>
              <p:nvPr userDrawn="1"/>
            </p:nvGrpSpPr>
            <p:grpSpPr>
              <a:xfrm>
                <a:off x="1006067" y="914191"/>
                <a:ext cx="9525904" cy="5248136"/>
                <a:chOff x="1277000" y="623550"/>
                <a:chExt cx="9638000" cy="5537047"/>
              </a:xfrm>
            </p:grpSpPr>
            <p:sp>
              <p:nvSpPr>
                <p:cNvPr id="70" name="Rectangle 67">
                  <a:extLst>
                    <a:ext uri="{FF2B5EF4-FFF2-40B4-BE49-F238E27FC236}">
                      <a16:creationId xmlns="" xmlns:a16="http://schemas.microsoft.com/office/drawing/2014/main" id="{5E54B856-7A3C-4BA9-9EB3-EF3665CC5FA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688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500"/>
                </a:p>
              </p:txBody>
            </p:sp>
            <p:sp>
              <p:nvSpPr>
                <p:cNvPr id="71" name="Rectangle 68">
                  <a:extLst>
                    <a:ext uri="{FF2B5EF4-FFF2-40B4-BE49-F238E27FC236}">
                      <a16:creationId xmlns="" xmlns:a16="http://schemas.microsoft.com/office/drawing/2014/main" id="{FC5EE523-8EA3-479F-B46D-1F3A7E0D562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875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500"/>
                </a:p>
              </p:txBody>
            </p:sp>
            <p:sp>
              <p:nvSpPr>
                <p:cNvPr id="72" name="Rectangle 69">
                  <a:extLst>
                    <a:ext uri="{FF2B5EF4-FFF2-40B4-BE49-F238E27FC236}">
                      <a16:creationId xmlns="" xmlns:a16="http://schemas.microsoft.com/office/drawing/2014/main" id="{5D35551F-D342-4FC1-B735-6886088FF2A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7822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500"/>
                </a:p>
              </p:txBody>
            </p:sp>
            <p:sp>
              <p:nvSpPr>
                <p:cNvPr id="73" name="Rectangle 70">
                  <a:extLst>
                    <a:ext uri="{FF2B5EF4-FFF2-40B4-BE49-F238E27FC236}">
                      <a16:creationId xmlns="" xmlns:a16="http://schemas.microsoft.com/office/drawing/2014/main" id="{1B6360AE-1A43-4C45-8E46-7F9FA6CB5BC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9692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500"/>
                </a:p>
              </p:txBody>
            </p:sp>
            <p:sp>
              <p:nvSpPr>
                <p:cNvPr id="74" name="Rectangle 71">
                  <a:extLst>
                    <a:ext uri="{FF2B5EF4-FFF2-40B4-BE49-F238E27FC236}">
                      <a16:creationId xmlns="" xmlns:a16="http://schemas.microsoft.com/office/drawing/2014/main" id="{B0713604-7ADF-4AA8-B0ED-6FCA3F77B24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062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500"/>
                </a:p>
              </p:txBody>
            </p:sp>
            <p:sp>
              <p:nvSpPr>
                <p:cNvPr id="75" name="Rectangle 72">
                  <a:extLst>
                    <a:ext uri="{FF2B5EF4-FFF2-40B4-BE49-F238E27FC236}">
                      <a16:creationId xmlns="" xmlns:a16="http://schemas.microsoft.com/office/drawing/2014/main" id="{820DE0D3-5E78-4446-A430-E2088D2F515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5952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500"/>
                </a:p>
              </p:txBody>
            </p:sp>
            <p:sp>
              <p:nvSpPr>
                <p:cNvPr id="76" name="Rectangle 73">
                  <a:extLst>
                    <a:ext uri="{FF2B5EF4-FFF2-40B4-BE49-F238E27FC236}">
                      <a16:creationId xmlns="" xmlns:a16="http://schemas.microsoft.com/office/drawing/2014/main" id="{68B21156-20AE-4934-A039-32E56E7287E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27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500"/>
                </a:p>
              </p:txBody>
            </p:sp>
            <p:sp>
              <p:nvSpPr>
                <p:cNvPr id="77" name="Rectangle 74">
                  <a:extLst>
                    <a:ext uri="{FF2B5EF4-FFF2-40B4-BE49-F238E27FC236}">
                      <a16:creationId xmlns="" xmlns:a16="http://schemas.microsoft.com/office/drawing/2014/main" id="{20E30B08-EE33-4864-943C-6B61FFE3538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212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500"/>
                </a:p>
              </p:txBody>
            </p:sp>
            <p:sp>
              <p:nvSpPr>
                <p:cNvPr id="78" name="Rectangle 75">
                  <a:extLst>
                    <a:ext uri="{FF2B5EF4-FFF2-40B4-BE49-F238E27FC236}">
                      <a16:creationId xmlns="" xmlns:a16="http://schemas.microsoft.com/office/drawing/2014/main" id="{4FC3B70F-388E-4707-8248-65532361772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314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500"/>
                </a:p>
              </p:txBody>
            </p:sp>
            <p:sp>
              <p:nvSpPr>
                <p:cNvPr id="79" name="Rectangle 76">
                  <a:extLst>
                    <a:ext uri="{FF2B5EF4-FFF2-40B4-BE49-F238E27FC236}">
                      <a16:creationId xmlns="" xmlns:a16="http://schemas.microsoft.com/office/drawing/2014/main" id="{DE1D1A4A-5C2C-48D6-8502-BBBE470C19D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4082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500"/>
                </a:p>
              </p:txBody>
            </p:sp>
            <p:sp>
              <p:nvSpPr>
                <p:cNvPr id="80" name="Rectangle 77">
                  <a:extLst>
                    <a:ext uri="{FF2B5EF4-FFF2-40B4-BE49-F238E27FC236}">
                      <a16:creationId xmlns="" xmlns:a16="http://schemas.microsoft.com/office/drawing/2014/main" id="{AD5A3D38-AEB2-4DDE-B8F9-A19ED9D875D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501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500"/>
                </a:p>
              </p:txBody>
            </p:sp>
          </p:grpSp>
          <p:sp>
            <p:nvSpPr>
              <p:cNvPr id="68" name="Whitespace measure">
                <a:extLst>
                  <a:ext uri="{FF2B5EF4-FFF2-40B4-BE49-F238E27FC236}">
                    <a16:creationId xmlns="" xmlns:a16="http://schemas.microsoft.com/office/drawing/2014/main" id="{021999DC-3A72-4460-B461-7E734BDFB41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5999" y="909032"/>
                <a:ext cx="10805080" cy="585991"/>
              </a:xfrm>
              <a:prstGeom prst="rect">
                <a:avLst/>
              </a:prstGeom>
              <a:solidFill>
                <a:schemeClr val="accent2">
                  <a:lumMod val="75000"/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500"/>
              </a:p>
            </p:txBody>
          </p:sp>
          <p:sp>
            <p:nvSpPr>
              <p:cNvPr id="69" name="Live area">
                <a:extLst>
                  <a:ext uri="{FF2B5EF4-FFF2-40B4-BE49-F238E27FC236}">
                    <a16:creationId xmlns="" xmlns:a16="http://schemas.microsoft.com/office/drawing/2014/main" id="{8F97DBA6-ACD2-4659-8E17-9290DC1F0B2F}"/>
                  </a:ext>
                </a:extLst>
              </p:cNvPr>
              <p:cNvSpPr/>
              <p:nvPr userDrawn="1"/>
            </p:nvSpPr>
            <p:spPr>
              <a:xfrm>
                <a:off x="365999" y="1495023"/>
                <a:ext cx="10806040" cy="4666361"/>
              </a:xfrm>
              <a:custGeom>
                <a:avLst/>
                <a:gdLst>
                  <a:gd name="connsiteX0" fmla="*/ 0 w 10931999"/>
                  <a:gd name="connsiteY0" fmla="*/ 0 h 5537797"/>
                  <a:gd name="connsiteX1" fmla="*/ 10931999 w 10931999"/>
                  <a:gd name="connsiteY1" fmla="*/ 0 h 5537797"/>
                  <a:gd name="connsiteX2" fmla="*/ 10931999 w 10931999"/>
                  <a:gd name="connsiteY2" fmla="*/ 5537797 h 5537797"/>
                  <a:gd name="connsiteX3" fmla="*/ 0 w 10931999"/>
                  <a:gd name="connsiteY3" fmla="*/ 5537797 h 553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1999" h="5537797">
                    <a:moveTo>
                      <a:pt x="0" y="0"/>
                    </a:moveTo>
                    <a:lnTo>
                      <a:pt x="10931999" y="0"/>
                    </a:lnTo>
                    <a:lnTo>
                      <a:pt x="10931999" y="5537797"/>
                    </a:lnTo>
                    <a:lnTo>
                      <a:pt x="0" y="5537797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>
                    <a:lumMod val="75000"/>
                    <a:alpha val="3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90000"/>
                  </a:lnSpc>
                  <a:spcAft>
                    <a:spcPts val="824"/>
                  </a:spcAft>
                </a:pPr>
                <a:endParaRPr lang="en-US" sz="10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3" name="Группа 52">
              <a:extLst>
                <a:ext uri="{FF2B5EF4-FFF2-40B4-BE49-F238E27FC236}">
                  <a16:creationId xmlns="" xmlns:a16="http://schemas.microsoft.com/office/drawing/2014/main" id="{D6FD2977-B2CF-488E-B2E8-9F4666EB5914}"/>
                </a:ext>
              </a:extLst>
            </p:cNvPr>
            <p:cNvGrpSpPr/>
            <p:nvPr userDrawn="1"/>
          </p:nvGrpSpPr>
          <p:grpSpPr>
            <a:xfrm>
              <a:off x="1136759" y="1817118"/>
              <a:ext cx="12837934" cy="8155004"/>
              <a:chOff x="1136759" y="1817118"/>
              <a:chExt cx="12837934" cy="8155004"/>
            </a:xfrm>
          </p:grpSpPr>
          <p:cxnSp>
            <p:nvCxnSpPr>
              <p:cNvPr id="54" name="Прямая соединительная линия 53">
                <a:extLst>
                  <a:ext uri="{FF2B5EF4-FFF2-40B4-BE49-F238E27FC236}">
                    <a16:creationId xmlns="" xmlns:a16="http://schemas.microsoft.com/office/drawing/2014/main" id="{A192FCFC-3376-4844-8989-9E02B861EF04}"/>
                  </a:ext>
                </a:extLst>
              </p:cNvPr>
              <p:cNvCxnSpPr/>
              <p:nvPr userDrawn="1"/>
            </p:nvCxnSpPr>
            <p:spPr>
              <a:xfrm>
                <a:off x="347092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>
                <a:extLst>
                  <a:ext uri="{FF2B5EF4-FFF2-40B4-BE49-F238E27FC236}">
                    <a16:creationId xmlns="" xmlns:a16="http://schemas.microsoft.com/office/drawing/2014/main" id="{07672129-8971-42A6-B502-D123FAE151CC}"/>
                  </a:ext>
                </a:extLst>
              </p:cNvPr>
              <p:cNvCxnSpPr/>
              <p:nvPr userDrawn="1"/>
            </p:nvCxnSpPr>
            <p:spPr>
              <a:xfrm>
                <a:off x="2303844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>
                <a:extLst>
                  <a:ext uri="{FF2B5EF4-FFF2-40B4-BE49-F238E27FC236}">
                    <a16:creationId xmlns="" xmlns:a16="http://schemas.microsoft.com/office/drawing/2014/main" id="{C6C1F3C7-EBAF-48E9-8934-90A13CD45908}"/>
                  </a:ext>
                </a:extLst>
              </p:cNvPr>
              <p:cNvCxnSpPr/>
              <p:nvPr userDrawn="1"/>
            </p:nvCxnSpPr>
            <p:spPr>
              <a:xfrm>
                <a:off x="4638014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>
                <a:extLst>
                  <a:ext uri="{FF2B5EF4-FFF2-40B4-BE49-F238E27FC236}">
                    <a16:creationId xmlns="" xmlns:a16="http://schemas.microsoft.com/office/drawing/2014/main" id="{5A37383A-170C-4760-A941-B91D3BB88CF3}"/>
                  </a:ext>
                </a:extLst>
              </p:cNvPr>
              <p:cNvCxnSpPr/>
              <p:nvPr userDrawn="1"/>
            </p:nvCxnSpPr>
            <p:spPr>
              <a:xfrm>
                <a:off x="580509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>
                <a:extLst>
                  <a:ext uri="{FF2B5EF4-FFF2-40B4-BE49-F238E27FC236}">
                    <a16:creationId xmlns="" xmlns:a16="http://schemas.microsoft.com/office/drawing/2014/main" id="{17685A69-C1C0-42C1-8D40-D6D6A29E2749}"/>
                  </a:ext>
                </a:extLst>
              </p:cNvPr>
              <p:cNvCxnSpPr/>
              <p:nvPr userDrawn="1"/>
            </p:nvCxnSpPr>
            <p:spPr>
              <a:xfrm>
                <a:off x="6972184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>
                <a:extLst>
                  <a:ext uri="{FF2B5EF4-FFF2-40B4-BE49-F238E27FC236}">
                    <a16:creationId xmlns="" xmlns:a16="http://schemas.microsoft.com/office/drawing/2014/main" id="{92E9916C-11FF-4870-847C-DCA240E3A033}"/>
                  </a:ext>
                </a:extLst>
              </p:cNvPr>
              <p:cNvCxnSpPr/>
              <p:nvPr userDrawn="1"/>
            </p:nvCxnSpPr>
            <p:spPr>
              <a:xfrm>
                <a:off x="813926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>
                <a:extLst>
                  <a:ext uri="{FF2B5EF4-FFF2-40B4-BE49-F238E27FC236}">
                    <a16:creationId xmlns="" xmlns:a16="http://schemas.microsoft.com/office/drawing/2014/main" id="{748AD79D-75D9-4AE9-9ADB-038DA58C2E8C}"/>
                  </a:ext>
                </a:extLst>
              </p:cNvPr>
              <p:cNvCxnSpPr/>
              <p:nvPr userDrawn="1"/>
            </p:nvCxnSpPr>
            <p:spPr>
              <a:xfrm>
                <a:off x="9306354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>
                <a:extLst>
                  <a:ext uri="{FF2B5EF4-FFF2-40B4-BE49-F238E27FC236}">
                    <a16:creationId xmlns="" xmlns:a16="http://schemas.microsoft.com/office/drawing/2014/main" id="{1367B73A-A8B0-4E80-97B1-DFFA49EEFEED}"/>
                  </a:ext>
                </a:extLst>
              </p:cNvPr>
              <p:cNvCxnSpPr/>
              <p:nvPr userDrawn="1"/>
            </p:nvCxnSpPr>
            <p:spPr>
              <a:xfrm>
                <a:off x="1047343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>
                <a:extLst>
                  <a:ext uri="{FF2B5EF4-FFF2-40B4-BE49-F238E27FC236}">
                    <a16:creationId xmlns="" xmlns:a16="http://schemas.microsoft.com/office/drawing/2014/main" id="{AF0946FA-0436-43FD-91D3-DC4ABC1259BD}"/>
                  </a:ext>
                </a:extLst>
              </p:cNvPr>
              <p:cNvCxnSpPr/>
              <p:nvPr userDrawn="1"/>
            </p:nvCxnSpPr>
            <p:spPr>
              <a:xfrm>
                <a:off x="11640524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2">
                <a:extLst>
                  <a:ext uri="{FF2B5EF4-FFF2-40B4-BE49-F238E27FC236}">
                    <a16:creationId xmlns="" xmlns:a16="http://schemas.microsoft.com/office/drawing/2014/main" id="{A563818B-7B7E-4FDE-92C9-5484C5553BCA}"/>
                  </a:ext>
                </a:extLst>
              </p:cNvPr>
              <p:cNvCxnSpPr/>
              <p:nvPr userDrawn="1"/>
            </p:nvCxnSpPr>
            <p:spPr>
              <a:xfrm>
                <a:off x="1280760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>
                <a:extLst>
                  <a:ext uri="{FF2B5EF4-FFF2-40B4-BE49-F238E27FC236}">
                    <a16:creationId xmlns="" xmlns:a16="http://schemas.microsoft.com/office/drawing/2014/main" id="{E9D0272C-EB43-452A-9124-559705B6E30F}"/>
                  </a:ext>
                </a:extLst>
              </p:cNvPr>
              <p:cNvCxnSpPr/>
              <p:nvPr userDrawn="1"/>
            </p:nvCxnSpPr>
            <p:spPr>
              <a:xfrm>
                <a:off x="13974693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единительная линия 64">
                <a:extLst>
                  <a:ext uri="{FF2B5EF4-FFF2-40B4-BE49-F238E27FC236}">
                    <a16:creationId xmlns="" xmlns:a16="http://schemas.microsoft.com/office/drawing/2014/main" id="{4AEC5B4E-5FA0-430D-B42A-1DF1B3EF33E2}"/>
                  </a:ext>
                </a:extLst>
              </p:cNvPr>
              <p:cNvCxnSpPr/>
              <p:nvPr userDrawn="1"/>
            </p:nvCxnSpPr>
            <p:spPr>
              <a:xfrm>
                <a:off x="113675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EB73325D-90E1-473E-92B4-31C5D94389E9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481" y="242653"/>
            <a:ext cx="727399" cy="67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5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51876"/>
            <a:ext cx="7772400" cy="1210830"/>
          </a:xfrm>
        </p:spPr>
        <p:txBody>
          <a:bodyPr anchor="ctr">
            <a:normAutofit/>
          </a:bodyPr>
          <a:lstStyle>
            <a:lvl1pPr algn="ctr">
              <a:defRPr sz="34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0CBC823-B82D-43B3-9F93-6330F9EAEA3A}"/>
              </a:ext>
            </a:extLst>
          </p:cNvPr>
          <p:cNvSpPr/>
          <p:nvPr userDrawn="1"/>
        </p:nvSpPr>
        <p:spPr>
          <a:xfrm>
            <a:off x="0" y="3635155"/>
            <a:ext cx="9144000" cy="2079854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83" tIns="29141" rIns="58283" bIns="29141" rtlCol="0" anchor="ctr"/>
          <a:lstStyle/>
          <a:p>
            <a:pPr algn="ctr"/>
            <a:endParaRPr lang="ru-RU" sz="10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879948"/>
            <a:ext cx="6858000" cy="96556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587120" indent="0" algn="ctr">
              <a:buNone/>
              <a:defRPr sz="2600"/>
            </a:lvl2pPr>
            <a:lvl3pPr marL="1174240" indent="0" algn="ctr">
              <a:buNone/>
              <a:defRPr sz="2300"/>
            </a:lvl3pPr>
            <a:lvl4pPr marL="1761360" indent="0" algn="ctr">
              <a:buNone/>
              <a:defRPr sz="2000"/>
            </a:lvl4pPr>
            <a:lvl5pPr marL="2348481" indent="0" algn="ctr">
              <a:buNone/>
              <a:defRPr sz="2000"/>
            </a:lvl5pPr>
            <a:lvl6pPr marL="2935603" indent="0" algn="ctr">
              <a:buNone/>
              <a:defRPr sz="2000"/>
            </a:lvl6pPr>
            <a:lvl7pPr marL="3522722" indent="0" algn="ctr">
              <a:buNone/>
              <a:defRPr sz="2000"/>
            </a:lvl7pPr>
            <a:lvl8pPr marL="4109844" indent="0" algn="ctr">
              <a:buNone/>
              <a:defRPr sz="2000"/>
            </a:lvl8pPr>
            <a:lvl9pPr marL="4696963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23" name="Текст 3">
            <a:extLst>
              <a:ext uri="{FF2B5EF4-FFF2-40B4-BE49-F238E27FC236}">
                <a16:creationId xmlns="" xmlns:a16="http://schemas.microsoft.com/office/drawing/2014/main" id="{71611C9E-E969-4828-A6FB-099BE17042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82926" y="5372017"/>
            <a:ext cx="2378169" cy="152552"/>
          </a:xfrm>
        </p:spPr>
        <p:txBody>
          <a:bodyPr/>
          <a:lstStyle>
            <a:lvl1pPr marL="0" indent="0" algn="ctr">
              <a:buNone/>
              <a:defRPr sz="1300">
                <a:solidFill>
                  <a:schemeClr val="bg1"/>
                </a:solidFill>
                <a:latin typeface="+mn-lt"/>
              </a:defRPr>
            </a:lvl1pPr>
            <a:lvl2pPr marL="376602" indent="0">
              <a:buNone/>
              <a:defRPr sz="1100"/>
            </a:lvl2pPr>
            <a:lvl3pPr marL="753202" indent="0">
              <a:buNone/>
              <a:defRPr sz="1000"/>
            </a:lvl3pPr>
            <a:lvl4pPr marL="1129802" indent="0">
              <a:buNone/>
              <a:defRPr sz="800"/>
            </a:lvl4pPr>
            <a:lvl5pPr marL="1506401" indent="0">
              <a:buNone/>
              <a:defRPr sz="800"/>
            </a:lvl5pPr>
            <a:lvl6pPr marL="1883001" indent="0">
              <a:buNone/>
              <a:defRPr sz="800"/>
            </a:lvl6pPr>
            <a:lvl7pPr marL="2259605" indent="0">
              <a:buNone/>
              <a:defRPr sz="800"/>
            </a:lvl7pPr>
            <a:lvl8pPr marL="2636204" indent="0">
              <a:buNone/>
              <a:defRPr sz="800"/>
            </a:lvl8pPr>
            <a:lvl9pPr marL="3012803" indent="0">
              <a:buNone/>
              <a:defRPr sz="800"/>
            </a:lvl9pPr>
          </a:lstStyle>
          <a:p>
            <a:pPr lvl="0"/>
            <a:r>
              <a:rPr lang="ru-RU"/>
              <a:t>2021 г.</a:t>
            </a:r>
          </a:p>
        </p:txBody>
      </p:sp>
      <p:sp>
        <p:nvSpPr>
          <p:cNvPr id="226" name="Прямоугольник 225">
            <a:extLst>
              <a:ext uri="{FF2B5EF4-FFF2-40B4-BE49-F238E27FC236}">
                <a16:creationId xmlns="" xmlns:a16="http://schemas.microsoft.com/office/drawing/2014/main" id="{ECDB6668-3F03-4B7E-A7CA-F5775C33B87C}"/>
              </a:ext>
            </a:extLst>
          </p:cNvPr>
          <p:cNvSpPr/>
          <p:nvPr userDrawn="1"/>
        </p:nvSpPr>
        <p:spPr>
          <a:xfrm>
            <a:off x="3090579" y="1872114"/>
            <a:ext cx="2962858" cy="32248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83" tIns="29141" rIns="58283" bIns="29141" rtlCol="0" anchor="ctr"/>
          <a:lstStyle/>
          <a:p>
            <a:pPr algn="ctr"/>
            <a:r>
              <a:rPr lang="ru-RU" sz="2000" b="1" cap="none" spc="41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/>
                <a:latin typeface="+mj-lt"/>
              </a:rPr>
              <a:t>РОСКОМНАДЗОР</a:t>
            </a:r>
          </a:p>
        </p:txBody>
      </p:sp>
      <p:sp>
        <p:nvSpPr>
          <p:cNvPr id="270" name="Прямоугольник 269">
            <a:extLst>
              <a:ext uri="{FF2B5EF4-FFF2-40B4-BE49-F238E27FC236}">
                <a16:creationId xmlns="" xmlns:a16="http://schemas.microsoft.com/office/drawing/2014/main" id="{F0612A5A-998B-4BB7-BFB0-2C322290AC35}"/>
              </a:ext>
            </a:extLst>
          </p:cNvPr>
          <p:cNvSpPr/>
          <p:nvPr userDrawn="1"/>
        </p:nvSpPr>
        <p:spPr>
          <a:xfrm>
            <a:off x="0" y="10"/>
            <a:ext cx="9144000" cy="1898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83" tIns="29141" rIns="58283" bIns="29141" rtlCol="0" anchor="ctr"/>
          <a:lstStyle/>
          <a:p>
            <a:pPr algn="ctr"/>
            <a:r>
              <a:rPr lang="ru-RU" sz="800" spc="165" baseline="0"/>
              <a:t>ФЕДЕРАЛЬНАЯ СЛУЖБА ПО НАДЗОРУ В СФЕРЕ СВЯЗИ, ИНФОРМАЦИОННЫХ ТЕХНОЛОГИЙ И МАССОВЫХ КОММУНИКАЦИЙ</a:t>
            </a:r>
          </a:p>
        </p:txBody>
      </p:sp>
      <p:cxnSp>
        <p:nvCxnSpPr>
          <p:cNvPr id="281" name="Прямая соединительная линия 280">
            <a:extLst>
              <a:ext uri="{FF2B5EF4-FFF2-40B4-BE49-F238E27FC236}">
                <a16:creationId xmlns="" xmlns:a16="http://schemas.microsoft.com/office/drawing/2014/main" id="{3B4D0426-3670-4457-942A-3BF76BAEFD30}"/>
              </a:ext>
            </a:extLst>
          </p:cNvPr>
          <p:cNvCxnSpPr/>
          <p:nvPr userDrawn="1"/>
        </p:nvCxnSpPr>
        <p:spPr>
          <a:xfrm>
            <a:off x="0" y="216870"/>
            <a:ext cx="9144000" cy="0"/>
          </a:xfrm>
          <a:prstGeom prst="line">
            <a:avLst/>
          </a:prstGeom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0B1DA40-3A99-42F1-9629-19A6D69B86CB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38" y="490172"/>
            <a:ext cx="1421545" cy="131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06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144F418-A535-48A6-A339-61FAD0B55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5150"/>
            <a:ext cx="9144000" cy="207171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0CBC823-B82D-43B3-9F93-6330F9EAEA3A}"/>
              </a:ext>
            </a:extLst>
          </p:cNvPr>
          <p:cNvSpPr/>
          <p:nvPr userDrawn="1"/>
        </p:nvSpPr>
        <p:spPr>
          <a:xfrm>
            <a:off x="0" y="3635155"/>
            <a:ext cx="9144000" cy="2079854"/>
          </a:xfrm>
          <a:prstGeom prst="rect">
            <a:avLst/>
          </a:prstGeom>
          <a:solidFill>
            <a:schemeClr val="bg2">
              <a:lumMod val="2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83" tIns="29141" rIns="58283" bIns="29141" rtlCol="0" anchor="ctr"/>
          <a:lstStyle/>
          <a:p>
            <a:pPr algn="ctr"/>
            <a:endParaRPr lang="ru-RU" sz="10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51876"/>
            <a:ext cx="7772400" cy="1210830"/>
          </a:xfrm>
        </p:spPr>
        <p:txBody>
          <a:bodyPr anchor="ctr">
            <a:normAutofit/>
          </a:bodyPr>
          <a:lstStyle>
            <a:lvl1pPr algn="ctr">
              <a:defRPr sz="3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1" y="3879948"/>
            <a:ext cx="6858000" cy="96556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587120" indent="0" algn="ctr">
              <a:buNone/>
              <a:defRPr sz="2600"/>
            </a:lvl2pPr>
            <a:lvl3pPr marL="1174240" indent="0" algn="ctr">
              <a:buNone/>
              <a:defRPr sz="2300"/>
            </a:lvl3pPr>
            <a:lvl4pPr marL="1761360" indent="0" algn="ctr">
              <a:buNone/>
              <a:defRPr sz="2000"/>
            </a:lvl4pPr>
            <a:lvl5pPr marL="2348481" indent="0" algn="ctr">
              <a:buNone/>
              <a:defRPr sz="2000"/>
            </a:lvl5pPr>
            <a:lvl6pPr marL="2935603" indent="0" algn="ctr">
              <a:buNone/>
              <a:defRPr sz="2000"/>
            </a:lvl6pPr>
            <a:lvl7pPr marL="3522722" indent="0" algn="ctr">
              <a:buNone/>
              <a:defRPr sz="2000"/>
            </a:lvl7pPr>
            <a:lvl8pPr marL="4109844" indent="0" algn="ctr">
              <a:buNone/>
              <a:defRPr sz="2000"/>
            </a:lvl8pPr>
            <a:lvl9pPr marL="4696963" indent="0" algn="ctr">
              <a:buNone/>
              <a:defRPr sz="2000"/>
            </a:lvl9pPr>
          </a:lstStyle>
          <a:p>
            <a:r>
              <a:rPr lang="ru-RU"/>
              <a:t>Подзаголовок</a:t>
            </a:r>
            <a:endParaRPr lang="en-US"/>
          </a:p>
        </p:txBody>
      </p:sp>
      <p:sp>
        <p:nvSpPr>
          <p:cNvPr id="123" name="Текст 3">
            <a:extLst>
              <a:ext uri="{FF2B5EF4-FFF2-40B4-BE49-F238E27FC236}">
                <a16:creationId xmlns="" xmlns:a16="http://schemas.microsoft.com/office/drawing/2014/main" id="{71611C9E-E969-4828-A6FB-099BE17042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82926" y="5372017"/>
            <a:ext cx="2378169" cy="152552"/>
          </a:xfrm>
        </p:spPr>
        <p:txBody>
          <a:bodyPr/>
          <a:lstStyle>
            <a:lvl1pPr marL="0" indent="0" algn="ctr">
              <a:buNone/>
              <a:defRPr sz="1300">
                <a:solidFill>
                  <a:schemeClr val="bg1"/>
                </a:solidFill>
                <a:latin typeface="+mn-lt"/>
              </a:defRPr>
            </a:lvl1pPr>
            <a:lvl2pPr marL="376602" indent="0">
              <a:buNone/>
              <a:defRPr sz="1100"/>
            </a:lvl2pPr>
            <a:lvl3pPr marL="753202" indent="0">
              <a:buNone/>
              <a:defRPr sz="1000"/>
            </a:lvl3pPr>
            <a:lvl4pPr marL="1129802" indent="0">
              <a:buNone/>
              <a:defRPr sz="800"/>
            </a:lvl4pPr>
            <a:lvl5pPr marL="1506401" indent="0">
              <a:buNone/>
              <a:defRPr sz="800"/>
            </a:lvl5pPr>
            <a:lvl6pPr marL="1883001" indent="0">
              <a:buNone/>
              <a:defRPr sz="800"/>
            </a:lvl6pPr>
            <a:lvl7pPr marL="2259605" indent="0">
              <a:buNone/>
              <a:defRPr sz="800"/>
            </a:lvl7pPr>
            <a:lvl8pPr marL="2636204" indent="0">
              <a:buNone/>
              <a:defRPr sz="800"/>
            </a:lvl8pPr>
            <a:lvl9pPr marL="3012803" indent="0">
              <a:buNone/>
              <a:defRPr sz="800"/>
            </a:lvl9pPr>
          </a:lstStyle>
          <a:p>
            <a:pPr lvl="0"/>
            <a:r>
              <a:rPr lang="ru-RU"/>
              <a:t>2021 г.</a:t>
            </a:r>
          </a:p>
        </p:txBody>
      </p:sp>
      <p:sp>
        <p:nvSpPr>
          <p:cNvPr id="157" name="Прямоугольник 156">
            <a:extLst>
              <a:ext uri="{FF2B5EF4-FFF2-40B4-BE49-F238E27FC236}">
                <a16:creationId xmlns="" xmlns:a16="http://schemas.microsoft.com/office/drawing/2014/main" id="{46BEE894-F66A-4E44-B18E-3B1D3C6629FA}"/>
              </a:ext>
            </a:extLst>
          </p:cNvPr>
          <p:cNvSpPr/>
          <p:nvPr userDrawn="1"/>
        </p:nvSpPr>
        <p:spPr>
          <a:xfrm>
            <a:off x="0" y="10"/>
            <a:ext cx="9144000" cy="1898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83" tIns="29141" rIns="58283" bIns="29141" rtlCol="0" anchor="ctr"/>
          <a:lstStyle/>
          <a:p>
            <a:pPr algn="ctr"/>
            <a:r>
              <a:rPr lang="ru-RU" sz="800" spc="165" baseline="0"/>
              <a:t>ФЕДЕРАЛЬНАЯ СЛУЖБА ПО НАДЗОРУ В СФЕРЕ СВЯЗИ, ИНФОРМАЦИОННЫХ ТЕХНОЛОГИЙ И МАССОВЫХ КОММУНИКАЦИЙ</a:t>
            </a:r>
          </a:p>
        </p:txBody>
      </p:sp>
    </p:spTree>
    <p:extLst>
      <p:ext uri="{BB962C8B-B14F-4D97-AF65-F5344CB8AC3E}">
        <p14:creationId xmlns:p14="http://schemas.microsoft.com/office/powerpoint/2010/main" val="4105659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10275" y="596279"/>
            <a:ext cx="7723500" cy="534667"/>
          </a:xfrm>
          <a:prstGeom prst="rect">
            <a:avLst/>
          </a:prstGeom>
        </p:spPr>
        <p:txBody>
          <a:bodyPr spcFirstLastPara="1" wrap="square" lIns="58302" tIns="58302" rIns="58302" bIns="58302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85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77FD3A-A52C-487F-A4B0-7E186C816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4783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0CBB4E8-DE79-418A-BDB1-AD37FFC2D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648541A-102F-4A87-95D7-90520CED3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7D12-FC64-46D2-9905-AD4263D8C6E8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5B58B5C-D301-4200-AE00-6A1C8BEF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FDDDBF-B075-44F7-939E-1F327F2AD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2C01-2728-4F03-82C3-62C64452D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66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 vert="horz" lIns="58283" tIns="29141" rIns="58283" bIns="29141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5"/>
            <a:ext cx="7886700" cy="3626114"/>
          </a:xfrm>
          <a:prstGeom prst="rect">
            <a:avLst/>
          </a:prstGeom>
        </p:spPr>
        <p:txBody>
          <a:bodyPr vert="horz" lIns="58283" tIns="29141" rIns="58283" bIns="2914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9"/>
            <a:ext cx="2057400" cy="304271"/>
          </a:xfrm>
          <a:prstGeom prst="rect">
            <a:avLst/>
          </a:prstGeom>
        </p:spPr>
        <p:txBody>
          <a:bodyPr vert="horz" lIns="58283" tIns="29141" rIns="58283" bIns="29141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9"/>
            <a:ext cx="3086100" cy="304271"/>
          </a:xfrm>
          <a:prstGeom prst="rect">
            <a:avLst/>
          </a:prstGeom>
        </p:spPr>
        <p:txBody>
          <a:bodyPr vert="horz" lIns="58283" tIns="29141" rIns="58283" bIns="29141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Регулирование в интернет  рекламе – целевая модель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9"/>
            <a:ext cx="2057400" cy="304271"/>
          </a:xfrm>
          <a:prstGeom prst="rect">
            <a:avLst/>
          </a:prstGeom>
        </p:spPr>
        <p:txBody>
          <a:bodyPr vert="horz" lIns="58283" tIns="29141" rIns="58283" bIns="2914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FD1CA-10E3-4DDA-9898-129C91471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11" r:id="rId2"/>
    <p:sldLayoutId id="2147483712" r:id="rId3"/>
    <p:sldLayoutId id="2147483672" r:id="rId4"/>
    <p:sldLayoutId id="2147483691" r:id="rId5"/>
    <p:sldLayoutId id="2147483697" r:id="rId6"/>
    <p:sldLayoutId id="2147483749" r:id="rId7"/>
    <p:sldLayoutId id="2147483750" r:id="rId8"/>
  </p:sldLayoutIdLst>
  <p:hf hdr="0" ftr="0" dt="0"/>
  <p:txStyles>
    <p:titleStyle>
      <a:lvl1pPr algn="l" defTabSz="815975" rtl="0" eaLnBrk="1" latinLnBrk="0" hangingPunct="1">
        <a:lnSpc>
          <a:spcPct val="90000"/>
        </a:lnSpc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993" indent="-203993" algn="l" defTabSz="815975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11980" indent="-203993" algn="l" defTabSz="815975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19965" indent="-203993" algn="l" defTabSz="815975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27952" indent="-203993" algn="l" defTabSz="815975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9" indent="-203993" algn="l" defTabSz="815975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43923" indent="-203993" algn="l" defTabSz="815975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51911" indent="-203993" algn="l" defTabSz="815975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59895" indent="-203993" algn="l" defTabSz="815975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67883" indent="-203993" algn="l" defTabSz="815975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9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987" algn="l" defTabSz="8159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975" algn="l" defTabSz="8159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3959" algn="l" defTabSz="8159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1948" algn="l" defTabSz="8159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9933" algn="l" defTabSz="8159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7918" algn="l" defTabSz="8159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5904" algn="l" defTabSz="8159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892" algn="l" defTabSz="8159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ais.rkn.gov.ru/feedback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4D10B164-A3AD-4274-B5FB-3CE11FEEF6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Ограничение доступа к противоправной и запрещенной информации в сети Интернет</a:t>
            </a:r>
            <a:endParaRPr lang="ru-RU" sz="2000" dirty="0"/>
          </a:p>
        </p:txBody>
      </p:sp>
      <p:sp>
        <p:nvSpPr>
          <p:cNvPr id="7" name="Подзаголовок 6">
            <a:extLst>
              <a:ext uri="{FF2B5EF4-FFF2-40B4-BE49-F238E27FC236}">
                <a16:creationId xmlns="" xmlns:a16="http://schemas.microsoft.com/office/drawing/2014/main" id="{DC9C1B99-0E5E-438A-BF2E-B591346C29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838700"/>
            <a:ext cx="6858000" cy="965564"/>
          </a:xfrm>
        </p:spPr>
        <p:txBody>
          <a:bodyPr>
            <a:normAutofit/>
          </a:bodyPr>
          <a:lstStyle/>
          <a:p>
            <a:r>
              <a:rPr lang="ru-RU" sz="1800" dirty="0"/>
              <a:t>г. Пермь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65E8FA38-2904-42E2-9027-3F50DBD4B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000" dirty="0" smtClean="0"/>
              <a:t>202</a:t>
            </a:r>
            <a:r>
              <a:rPr lang="ru-RU" sz="1000" dirty="0" smtClean="0"/>
              <a:t>5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71479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53A82CB-2B36-D838-BCE8-1BE244D8BF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944" y="65060"/>
            <a:ext cx="463956" cy="575763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07E7DE5A-1929-C130-C744-96B75F9A9B9C}"/>
              </a:ext>
            </a:extLst>
          </p:cNvPr>
          <p:cNvCxnSpPr>
            <a:cxnSpLocks/>
          </p:cNvCxnSpPr>
          <p:nvPr/>
        </p:nvCxnSpPr>
        <p:spPr>
          <a:xfrm>
            <a:off x="0" y="687602"/>
            <a:ext cx="9144000" cy="0"/>
          </a:xfrm>
          <a:prstGeom prst="line">
            <a:avLst/>
          </a:prstGeom>
          <a:ln>
            <a:solidFill>
              <a:srgbClr val="1C407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43205" y="768707"/>
            <a:ext cx="1518410" cy="677333"/>
          </a:xfrm>
          <a:prstGeom prst="rect">
            <a:avLst/>
          </a:prstGeom>
          <a:ln w="38100">
            <a:solidFill>
              <a:srgbClr val="1C407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700" dirty="0">
                <a:solidFill>
                  <a:schemeClr val="tx1"/>
                </a:solidFill>
                <a:cs typeface="DIN Pro Bold" panose="020B0804020101020102" pitchFamily="34" charset="-52"/>
              </a:rPr>
              <a:t>Статья 15.1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9877303-4CB5-4A3F-BA6D-958B2A716299}"/>
              </a:ext>
            </a:extLst>
          </p:cNvPr>
          <p:cNvSpPr/>
          <p:nvPr/>
        </p:nvSpPr>
        <p:spPr>
          <a:xfrm>
            <a:off x="2648776" y="4236272"/>
            <a:ext cx="482941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0"/>
            <a:r>
              <a:rPr lang="ru-RU" dirty="0">
                <a:cs typeface="DIN Pro Bold" panose="020B0804020101020102" pitchFamily="34" charset="-52"/>
                <a:sym typeface="DINCondensedC" charset="0"/>
              </a:rPr>
              <a:t>ТАКЖЕ ИНФОРМАЦИЯ ПРИЗНАЕТСЯ ЗАПРЕЩЕННОЙ </a:t>
            </a:r>
            <a:r>
              <a:rPr lang="ru-RU" dirty="0">
                <a:solidFill>
                  <a:srgbClr val="1C4073"/>
                </a:solidFill>
                <a:cs typeface="DIN Pro Black" panose="020B0A04020101010102" pitchFamily="34" charset="0"/>
                <a:sym typeface="DINCondensedC" charset="0"/>
              </a:rPr>
              <a:t>РЕШЕНИЕМ СУДА</a:t>
            </a:r>
            <a:endParaRPr lang="ru-RU" dirty="0">
              <a:solidFill>
                <a:srgbClr val="1C4073"/>
              </a:solidFill>
              <a:cs typeface="DIN Pro Black" panose="020B0A04020101010102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6873" y="4536668"/>
            <a:ext cx="1518410" cy="333426"/>
          </a:xfrm>
          <a:prstGeom prst="rect">
            <a:avLst/>
          </a:prstGeom>
          <a:ln w="38100">
            <a:solidFill>
              <a:srgbClr val="1C407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700" dirty="0">
                <a:solidFill>
                  <a:schemeClr val="tx1"/>
                </a:solidFill>
                <a:cs typeface="DIN Pro Bold" panose="020B0804020101020102" pitchFamily="34" charset="-52"/>
              </a:rPr>
              <a:t>Статья 15.1-1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6610372-E8DD-4884-A962-99FB7F54F501}"/>
              </a:ext>
            </a:extLst>
          </p:cNvPr>
          <p:cNvSpPr txBox="1"/>
          <p:nvPr/>
        </p:nvSpPr>
        <p:spPr>
          <a:xfrm>
            <a:off x="1908378" y="4536669"/>
            <a:ext cx="725585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0"/>
            <a:r>
              <a:rPr lang="ru-RU" sz="1000" dirty="0">
                <a:cs typeface="DIN Pro Bold" panose="020B0804020101020102" pitchFamily="34" charset="-52"/>
              </a:rPr>
              <a:t>РЕШЕНИЯ О ПРИЗНАНИИ ИНФОРМАЦИИ ЗАПРЕЩЕННОЙ (ОСКОРБЛЕНИЕ ГОСУДАРСТВА, ГОСУДАРСТВЕННЫХ ОРГАНОВ </a:t>
            </a:r>
            <a:br>
              <a:rPr lang="ru-RU" sz="1000" dirty="0">
                <a:cs typeface="DIN Pro Bold" panose="020B0804020101020102" pitchFamily="34" charset="-52"/>
              </a:rPr>
            </a:br>
            <a:r>
              <a:rPr lang="ru-RU" sz="1000" dirty="0">
                <a:cs typeface="DIN Pro Bold" panose="020B0804020101020102" pitchFamily="34" charset="-52"/>
              </a:rPr>
              <a:t>И ГОСУДАРСТВЕННЫХ СИМВОЛОВ РФ) ПРИНИМАЕТ </a:t>
            </a:r>
            <a:r>
              <a:rPr lang="ru-RU" sz="1000" dirty="0">
                <a:solidFill>
                  <a:srgbClr val="1C4073"/>
                </a:solidFill>
                <a:cs typeface="DIN Pro Black" panose="020B0A04020101010102" pitchFamily="34" charset="0"/>
              </a:rPr>
              <a:t>ГЕНЕРАЛЬНАЯ ПРОКУРАТУРА РФ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xmlns="" id="{986C8E82-C7C0-402B-B842-DE8A44AB2035}"/>
              </a:ext>
            </a:extLst>
          </p:cNvPr>
          <p:cNvSpPr>
            <a:spLocks/>
          </p:cNvSpPr>
          <p:nvPr/>
        </p:nvSpPr>
        <p:spPr bwMode="auto">
          <a:xfrm>
            <a:off x="4566850" y="2041013"/>
            <a:ext cx="2851619" cy="18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900" dirty="0">
                <a:ea typeface="DINCondensedC" charset="0"/>
                <a:cs typeface="DIN Pro Bold" panose="020B0804020101020102" pitchFamily="34" charset="-52"/>
                <a:sym typeface="DINCondensedC" charset="0"/>
              </a:rPr>
              <a:t>ОНЛАЙН ТОРГОВЛЯ АЛКОГОЛЬНОЙ ПРОДУКЦИЕЙ</a:t>
            </a:r>
            <a:endParaRPr lang="en-US" sz="900" dirty="0">
              <a:ea typeface="DINCondensedC" charset="0"/>
              <a:cs typeface="DIN Pro Bold" panose="020B0804020101020102" pitchFamily="34" charset="-52"/>
              <a:sym typeface="DINCondensedC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F017BEE9-83B8-4D4A-ACEE-99CAD3A235B3}"/>
              </a:ext>
            </a:extLst>
          </p:cNvPr>
          <p:cNvGrpSpPr/>
          <p:nvPr/>
        </p:nvGrpSpPr>
        <p:grpSpPr>
          <a:xfrm>
            <a:off x="4344397" y="1130711"/>
            <a:ext cx="158153" cy="157206"/>
            <a:chOff x="5891057" y="1838917"/>
            <a:chExt cx="210871" cy="188647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924375" y="1863479"/>
              <a:ext cx="74500" cy="141135"/>
            </a:xfrm>
            <a:prstGeom prst="rect">
              <a:avLst/>
            </a:prstGeom>
            <a:solidFill>
              <a:srgbClr val="898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cs typeface="Times New Roman" panose="02020603050405020304" pitchFamily="18" charset="0"/>
              </a:endParaRPr>
            </a:p>
          </p:txBody>
        </p:sp>
        <p:sp>
          <p:nvSpPr>
            <p:cNvPr id="20" name="Равнобедренный треугольник 19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955876" y="1881513"/>
              <a:ext cx="188647" cy="103456"/>
            </a:xfrm>
            <a:prstGeom prst="triangle">
              <a:avLst/>
            </a:prstGeom>
            <a:solidFill>
              <a:srgbClr val="1C4073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Rectangle 4">
            <a:extLst>
              <a:ext uri="{FF2B5EF4-FFF2-40B4-BE49-F238E27FC236}">
                <a16:creationId xmlns:a16="http://schemas.microsoft.com/office/drawing/2014/main" xmlns="" id="{BB30792F-4CCA-40F6-BEDB-2A29527E9751}"/>
              </a:ext>
            </a:extLst>
          </p:cNvPr>
          <p:cNvSpPr>
            <a:spLocks/>
          </p:cNvSpPr>
          <p:nvPr/>
        </p:nvSpPr>
        <p:spPr bwMode="auto">
          <a:xfrm>
            <a:off x="3060330" y="1064070"/>
            <a:ext cx="1223663" cy="31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90000"/>
              </a:lnSpc>
            </a:pPr>
            <a:r>
              <a:rPr lang="en-US" sz="900" dirty="0">
                <a:solidFill>
                  <a:srgbClr val="1C4073"/>
                </a:solidFill>
                <a:ea typeface="ヒラギノ角ゴ ProN W3" charset="0"/>
                <a:cs typeface="DIN Pro Black" panose="020B0A04020101010102" pitchFamily="34" charset="0"/>
                <a:sym typeface="DINCondensedC" charset="0"/>
              </a:rPr>
              <a:t>РОСКОМНАДЗОР</a:t>
            </a: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xmlns="" id="{D0B877A5-1F6E-4064-89A4-F8E3101D52B2}"/>
              </a:ext>
            </a:extLst>
          </p:cNvPr>
          <p:cNvSpPr>
            <a:spLocks/>
          </p:cNvSpPr>
          <p:nvPr/>
        </p:nvSpPr>
        <p:spPr bwMode="auto">
          <a:xfrm>
            <a:off x="4583109" y="1068380"/>
            <a:ext cx="4468522" cy="2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00" dirty="0">
                <a:ea typeface="DINCondensedC" charset="0"/>
                <a:cs typeface="DIN Pro Bold" panose="020B0804020101020102" pitchFamily="34" charset="-52"/>
                <a:sym typeface="DINCondensedC" charset="0"/>
              </a:rPr>
              <a:t>ДЕТСКАЯ ПОРНОГРАФИЯ</a:t>
            </a:r>
            <a:r>
              <a:rPr lang="ru-RU" sz="900" dirty="0">
                <a:ea typeface="DINCondensedC" charset="0"/>
                <a:cs typeface="DIN Pro Bold" panose="020B0804020101020102" pitchFamily="34" charset="-52"/>
                <a:sym typeface="DINCondensedC" charset="0"/>
              </a:rPr>
              <a:t>,  ПРОПАГАНДА ЛГБТ</a:t>
            </a:r>
            <a:r>
              <a:rPr lang="en-US" sz="900" dirty="0">
                <a:ea typeface="DINCondensedC" charset="0"/>
                <a:cs typeface="DIN Pro Bold" panose="020B0804020101020102" pitchFamily="34" charset="-52"/>
                <a:sym typeface="DINCondensedC" charset="0"/>
              </a:rPr>
              <a:t>,</a:t>
            </a:r>
            <a:r>
              <a:rPr lang="ru-RU" sz="900" dirty="0">
                <a:ea typeface="DINCondensedC" charset="0"/>
                <a:cs typeface="DIN Pro Bold" panose="020B0804020101020102" pitchFamily="34" charset="-52"/>
                <a:sym typeface="DINCondensedC" charset="0"/>
              </a:rPr>
              <a:t> СРЕДСТВА ОБХОДА </a:t>
            </a:r>
            <a:r>
              <a:rPr lang="ru-RU" sz="900" dirty="0" smtClean="0">
                <a:ea typeface="DINCondensedC" charset="0"/>
                <a:cs typeface="DIN Pro Bold" panose="020B0804020101020102" pitchFamily="34" charset="-52"/>
                <a:sym typeface="DINCondensedC" charset="0"/>
              </a:rPr>
              <a:t>БЛОКИРОВОК, ОТКАЗ ОТ ДЕТОРОЖДЕНИЯ</a:t>
            </a:r>
            <a:endParaRPr lang="ru-RU" sz="900" dirty="0">
              <a:ea typeface="DINCondensedC" charset="0"/>
              <a:cs typeface="DIN Pro Bold" panose="020B0804020101020102" pitchFamily="34" charset="-52"/>
              <a:sym typeface="DINCondensedC" charset="0"/>
            </a:endParaRP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xmlns="" id="{B8C885A0-CD62-44A8-A7AE-0DCB225D1007}"/>
              </a:ext>
            </a:extLst>
          </p:cNvPr>
          <p:cNvSpPr>
            <a:spLocks/>
          </p:cNvSpPr>
          <p:nvPr/>
        </p:nvSpPr>
        <p:spPr bwMode="auto">
          <a:xfrm>
            <a:off x="3061764" y="1360482"/>
            <a:ext cx="1222229" cy="1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90000"/>
              </a:lnSpc>
            </a:pPr>
            <a:r>
              <a:rPr lang="ru-RU" sz="900" dirty="0">
                <a:solidFill>
                  <a:srgbClr val="1C4073"/>
                </a:solidFill>
                <a:ea typeface="ヒラギノ角ゴ ProN W3" charset="0"/>
                <a:cs typeface="DIN Pro Black" panose="020B0A04020101010102" pitchFamily="34" charset="0"/>
                <a:sym typeface="DINCondensedC" charset="0"/>
              </a:rPr>
              <a:t>МВД РОССИИ</a:t>
            </a:r>
            <a:endParaRPr lang="en-US" sz="900" dirty="0">
              <a:solidFill>
                <a:srgbClr val="1C4073"/>
              </a:solidFill>
              <a:ea typeface="ヒラギノ角ゴ ProN W3" charset="0"/>
              <a:cs typeface="DIN Pro Black" panose="020B0A04020101010102" pitchFamily="34" charset="0"/>
              <a:sym typeface="DINCondensedC" charset="0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2BD51E36-3D0A-4231-82B6-2D15A22639E7}"/>
              </a:ext>
            </a:extLst>
          </p:cNvPr>
          <p:cNvGrpSpPr/>
          <p:nvPr/>
        </p:nvGrpSpPr>
        <p:grpSpPr>
          <a:xfrm>
            <a:off x="4344397" y="1363397"/>
            <a:ext cx="158153" cy="157206"/>
            <a:chOff x="5381150" y="2002767"/>
            <a:chExt cx="487694" cy="459695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cs typeface="Times New Roman" panose="02020603050405020304" pitchFamily="18" charset="0"/>
              </a:endParaRPr>
            </a:p>
          </p:txBody>
        </p:sp>
        <p:sp>
          <p:nvSpPr>
            <p:cNvPr id="29" name="Равнобедренный треугольник 28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Rectangle 7">
            <a:extLst>
              <a:ext uri="{FF2B5EF4-FFF2-40B4-BE49-F238E27FC236}">
                <a16:creationId xmlns:a16="http://schemas.microsoft.com/office/drawing/2014/main" xmlns="" id="{9B9C76AF-6897-4C7B-B026-5518EECA0CE9}"/>
              </a:ext>
            </a:extLst>
          </p:cNvPr>
          <p:cNvSpPr>
            <a:spLocks/>
          </p:cNvSpPr>
          <p:nvPr/>
        </p:nvSpPr>
        <p:spPr bwMode="auto">
          <a:xfrm>
            <a:off x="4577085" y="1354489"/>
            <a:ext cx="877940" cy="17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00" dirty="0">
                <a:ea typeface="DINCondensedC" charset="0"/>
                <a:cs typeface="DIN Pro Bold" panose="020B0804020101020102" pitchFamily="34" charset="-52"/>
                <a:sym typeface="DINCondensedC" charset="0"/>
              </a:rPr>
              <a:t>НАРКОТИКИ</a:t>
            </a: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xmlns="" id="{5FD714F5-4056-4186-A4D1-B26FD397ED10}"/>
              </a:ext>
            </a:extLst>
          </p:cNvPr>
          <p:cNvSpPr>
            <a:spLocks/>
          </p:cNvSpPr>
          <p:nvPr/>
        </p:nvSpPr>
        <p:spPr bwMode="auto">
          <a:xfrm>
            <a:off x="2763768" y="1597423"/>
            <a:ext cx="1520224" cy="16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90000"/>
              </a:lnSpc>
            </a:pPr>
            <a:r>
              <a:rPr lang="en-US" sz="900" dirty="0">
                <a:solidFill>
                  <a:srgbClr val="1C4073"/>
                </a:solidFill>
                <a:ea typeface="ヒラギノ角ゴ ProN W3" charset="0"/>
                <a:cs typeface="DIN Pro Black" panose="020B0A04020101010102" pitchFamily="34" charset="0"/>
                <a:sym typeface="DINCondensedC" charset="0"/>
              </a:rPr>
              <a:t>РОСПОТРЕБНАДЗОР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2BD51E36-3D0A-4231-82B6-2D15A22639E7}"/>
              </a:ext>
            </a:extLst>
          </p:cNvPr>
          <p:cNvGrpSpPr/>
          <p:nvPr/>
        </p:nvGrpSpPr>
        <p:grpSpPr>
          <a:xfrm>
            <a:off x="4344397" y="1593294"/>
            <a:ext cx="158153" cy="157206"/>
            <a:chOff x="5381150" y="2002767"/>
            <a:chExt cx="487694" cy="459695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cs typeface="Times New Roman" panose="02020603050405020304" pitchFamily="18" charset="0"/>
              </a:endParaRPr>
            </a:p>
          </p:txBody>
        </p:sp>
        <p:sp>
          <p:nvSpPr>
            <p:cNvPr id="34" name="Равнобедренный треугольник 33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Rectangle 9">
            <a:extLst>
              <a:ext uri="{FF2B5EF4-FFF2-40B4-BE49-F238E27FC236}">
                <a16:creationId xmlns:a16="http://schemas.microsoft.com/office/drawing/2014/main" xmlns="" id="{2A705B49-CBB7-4F8F-B238-6CBD0A74560D}"/>
              </a:ext>
            </a:extLst>
          </p:cNvPr>
          <p:cNvSpPr>
            <a:spLocks/>
          </p:cNvSpPr>
          <p:nvPr/>
        </p:nvSpPr>
        <p:spPr bwMode="auto">
          <a:xfrm>
            <a:off x="4566850" y="1568760"/>
            <a:ext cx="2606119" cy="20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00" dirty="0">
                <a:ea typeface="DINCondensedC" charset="0"/>
                <a:cs typeface="DIN Pro Bold" panose="020B0804020101020102" pitchFamily="34" charset="-52"/>
                <a:sym typeface="DINCondensedC" charset="0"/>
              </a:rPr>
              <a:t>ПРИЗЫВЫ К СОВЕРШЕНИЮ САМОУБИЙСТВ</a:t>
            </a:r>
          </a:p>
        </p:txBody>
      </p:sp>
      <p:sp>
        <p:nvSpPr>
          <p:cNvPr id="36" name="Rectangle 4">
            <a:extLst>
              <a:ext uri="{FF2B5EF4-FFF2-40B4-BE49-F238E27FC236}">
                <a16:creationId xmlns:a16="http://schemas.microsoft.com/office/drawing/2014/main" xmlns="" id="{7CE08275-7303-4EDE-B282-F5CB4271521D}"/>
              </a:ext>
            </a:extLst>
          </p:cNvPr>
          <p:cNvSpPr>
            <a:spLocks/>
          </p:cNvSpPr>
          <p:nvPr/>
        </p:nvSpPr>
        <p:spPr bwMode="auto">
          <a:xfrm>
            <a:off x="3089462" y="1794933"/>
            <a:ext cx="1164847" cy="20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90000"/>
              </a:lnSpc>
            </a:pPr>
            <a:r>
              <a:rPr lang="ru-RU" sz="900" dirty="0">
                <a:solidFill>
                  <a:srgbClr val="1C4073"/>
                </a:solidFill>
                <a:ea typeface="ヒラギノ角ゴ ProN W3" charset="0"/>
                <a:cs typeface="DIN Pro Bold" panose="020B0804020101020102" pitchFamily="34" charset="-52"/>
                <a:sym typeface="DINCondensedC" charset="0"/>
              </a:rPr>
              <a:t>ФНС </a:t>
            </a:r>
            <a:r>
              <a:rPr lang="ru-RU" sz="900" dirty="0">
                <a:solidFill>
                  <a:srgbClr val="1C4073"/>
                </a:solidFill>
                <a:ea typeface="ヒラギノ角ゴ ProN W3" charset="0"/>
                <a:cs typeface="DIN Pro Black" panose="020B0A04020101010102" pitchFamily="34" charset="0"/>
                <a:sym typeface="DINCondensedC" charset="0"/>
              </a:rPr>
              <a:t>РОССИИ</a:t>
            </a:r>
            <a:endParaRPr lang="en-US" sz="900" dirty="0">
              <a:solidFill>
                <a:srgbClr val="1C4073"/>
              </a:solidFill>
              <a:ea typeface="ヒラギノ角ゴ ProN W3" charset="0"/>
              <a:cs typeface="DIN Pro Black" panose="020B0A04020101010102" pitchFamily="34" charset="0"/>
              <a:sym typeface="DINCondensedC" charset="0"/>
            </a:endParaRP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2BD51E36-3D0A-4231-82B6-2D15A22639E7}"/>
              </a:ext>
            </a:extLst>
          </p:cNvPr>
          <p:cNvGrpSpPr/>
          <p:nvPr/>
        </p:nvGrpSpPr>
        <p:grpSpPr>
          <a:xfrm>
            <a:off x="4344397" y="1820877"/>
            <a:ext cx="158153" cy="157206"/>
            <a:chOff x="5381150" y="2002767"/>
            <a:chExt cx="487694" cy="459695"/>
          </a:xfrm>
        </p:grpSpPr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cs typeface="Times New Roman" panose="02020603050405020304" pitchFamily="18" charset="0"/>
              </a:endParaRPr>
            </a:p>
          </p:txBody>
        </p:sp>
        <p:sp>
          <p:nvSpPr>
            <p:cNvPr id="39" name="Равнобедренный треугольник 38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Rectangle 9">
            <a:extLst>
              <a:ext uri="{FF2B5EF4-FFF2-40B4-BE49-F238E27FC236}">
                <a16:creationId xmlns:a16="http://schemas.microsoft.com/office/drawing/2014/main" xmlns="" id="{986C8E82-C7C0-402B-B842-DE8A44AB2035}"/>
              </a:ext>
            </a:extLst>
          </p:cNvPr>
          <p:cNvSpPr>
            <a:spLocks/>
          </p:cNvSpPr>
          <p:nvPr/>
        </p:nvSpPr>
        <p:spPr bwMode="auto">
          <a:xfrm>
            <a:off x="4566850" y="1804170"/>
            <a:ext cx="1409365" cy="19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900" dirty="0">
                <a:ea typeface="DINCondensedC" charset="0"/>
                <a:cs typeface="DIN Pro Bold" panose="020B0804020101020102" pitchFamily="34" charset="-52"/>
                <a:sym typeface="DINCondensedC" charset="0"/>
              </a:rPr>
              <a:t>АЗАРТНЫЕ ИГРЫ</a:t>
            </a:r>
            <a:endParaRPr lang="en-US" sz="900" dirty="0">
              <a:ea typeface="DINCondensedC" charset="0"/>
              <a:cs typeface="DIN Pro Bold" panose="020B0804020101020102" pitchFamily="34" charset="-52"/>
              <a:sym typeface="DINCondensedC" charset="0"/>
            </a:endParaRPr>
          </a:p>
        </p:txBody>
      </p:sp>
      <p:sp>
        <p:nvSpPr>
          <p:cNvPr id="41" name="Rectangle 4">
            <a:extLst>
              <a:ext uri="{FF2B5EF4-FFF2-40B4-BE49-F238E27FC236}">
                <a16:creationId xmlns:a16="http://schemas.microsoft.com/office/drawing/2014/main" xmlns="" id="{7CE08275-7303-4EDE-B282-F5CB4271521D}"/>
              </a:ext>
            </a:extLst>
          </p:cNvPr>
          <p:cNvSpPr>
            <a:spLocks/>
          </p:cNvSpPr>
          <p:nvPr/>
        </p:nvSpPr>
        <p:spPr bwMode="auto">
          <a:xfrm>
            <a:off x="1906009" y="2041014"/>
            <a:ext cx="2279852" cy="36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90000"/>
              </a:lnSpc>
            </a:pPr>
            <a:r>
              <a:rPr lang="ru-RU" sz="900" dirty="0">
                <a:solidFill>
                  <a:srgbClr val="1C4073"/>
                </a:solidFill>
                <a:ea typeface="ヒラギノ角ゴ ProN W3" charset="0"/>
                <a:cs typeface="DIN Pro Black" panose="020B0A04020101010102" pitchFamily="34" charset="0"/>
                <a:sym typeface="DINCondensedC" charset="0"/>
              </a:rPr>
              <a:t>РОСАЛКОГОЛЬТАБАККОНТРОЛЬ</a:t>
            </a:r>
          </a:p>
          <a:p>
            <a:pPr algn="r">
              <a:lnSpc>
                <a:spcPct val="90000"/>
              </a:lnSpc>
            </a:pPr>
            <a:endParaRPr lang="en-US" sz="900" dirty="0">
              <a:solidFill>
                <a:srgbClr val="1C4073"/>
              </a:solidFill>
              <a:ea typeface="ヒラギノ角ゴ ProN W3" charset="0"/>
              <a:cs typeface="DIN Pro Black" panose="020B0A04020101010102" pitchFamily="34" charset="0"/>
              <a:sym typeface="DINCondensedC" charset="0"/>
            </a:endParaRP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2BD51E36-3D0A-4231-82B6-2D15A22639E7}"/>
              </a:ext>
            </a:extLst>
          </p:cNvPr>
          <p:cNvGrpSpPr/>
          <p:nvPr/>
        </p:nvGrpSpPr>
        <p:grpSpPr>
          <a:xfrm>
            <a:off x="4344397" y="2070368"/>
            <a:ext cx="158153" cy="157206"/>
            <a:chOff x="5381150" y="2002767"/>
            <a:chExt cx="487694" cy="459695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cs typeface="Times New Roman" panose="02020603050405020304" pitchFamily="18" charset="0"/>
              </a:endParaRPr>
            </a:p>
          </p:txBody>
        </p:sp>
        <p:sp>
          <p:nvSpPr>
            <p:cNvPr id="44" name="Равнобедренный треугольник 43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Rectangle 4">
            <a:extLst>
              <a:ext uri="{FF2B5EF4-FFF2-40B4-BE49-F238E27FC236}">
                <a16:creationId xmlns:a16="http://schemas.microsoft.com/office/drawing/2014/main" xmlns="" id="{7CE08275-7303-4EDE-B282-F5CB4271521D}"/>
              </a:ext>
            </a:extLst>
          </p:cNvPr>
          <p:cNvSpPr>
            <a:spLocks/>
          </p:cNvSpPr>
          <p:nvPr/>
        </p:nvSpPr>
        <p:spPr bwMode="auto">
          <a:xfrm>
            <a:off x="2965103" y="2365008"/>
            <a:ext cx="1289206" cy="19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90000"/>
              </a:lnSpc>
            </a:pPr>
            <a:r>
              <a:rPr lang="ru-RU" sz="900" dirty="0">
                <a:solidFill>
                  <a:srgbClr val="1C4073"/>
                </a:solidFill>
                <a:ea typeface="ヒラギノ角ゴ ProN W3" charset="0"/>
                <a:cs typeface="DIN Pro Black" panose="020B0A04020101010102" pitchFamily="34" charset="0"/>
                <a:sym typeface="DINCondensedC" charset="0"/>
              </a:rPr>
              <a:t>РОСМОЛОДЕЖЬ</a:t>
            </a:r>
            <a:endParaRPr lang="en-US" sz="900" dirty="0">
              <a:solidFill>
                <a:srgbClr val="1C4073"/>
              </a:solidFill>
              <a:ea typeface="ヒラギノ角ゴ ProN W3" charset="0"/>
              <a:cs typeface="DIN Pro Black" panose="020B0A04020101010102" pitchFamily="34" charset="0"/>
              <a:sym typeface="DINCondensedC" charset="0"/>
            </a:endParaRPr>
          </a:p>
        </p:txBody>
      </p:sp>
      <p:sp>
        <p:nvSpPr>
          <p:cNvPr id="46" name="Rectangle 9">
            <a:extLst>
              <a:ext uri="{FF2B5EF4-FFF2-40B4-BE49-F238E27FC236}">
                <a16:creationId xmlns:a16="http://schemas.microsoft.com/office/drawing/2014/main" xmlns="" id="{986C8E82-C7C0-402B-B842-DE8A44AB2035}"/>
              </a:ext>
            </a:extLst>
          </p:cNvPr>
          <p:cNvSpPr>
            <a:spLocks/>
          </p:cNvSpPr>
          <p:nvPr/>
        </p:nvSpPr>
        <p:spPr bwMode="auto">
          <a:xfrm>
            <a:off x="4583109" y="2212098"/>
            <a:ext cx="4492370" cy="49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900" dirty="0">
                <a:ea typeface="DINCondensedC" charset="0"/>
                <a:cs typeface="DIN Pro Bold" panose="020B0804020101020102" pitchFamily="34" charset="-52"/>
                <a:sym typeface="DINCondensedC" charset="0"/>
              </a:rPr>
              <a:t>ПД ПОСТРАДАВШИХ НЕСОВЕРШЕННОЛЕТНИХ, ВОВЛЕЧЕНИЕ НЕСОВЕРШЕННОЛЕТНИХ </a:t>
            </a:r>
            <a:endParaRPr lang="en-US" sz="900" dirty="0">
              <a:ea typeface="DINCondensedC" charset="0"/>
              <a:cs typeface="DIN Pro Bold" panose="020B0804020101020102" pitchFamily="34" charset="-52"/>
              <a:sym typeface="DINCondensedC" charset="0"/>
            </a:endParaRPr>
          </a:p>
          <a:p>
            <a:r>
              <a:rPr lang="ru-RU" sz="900" dirty="0">
                <a:ea typeface="DINCondensedC" charset="0"/>
                <a:cs typeface="DIN Pro Bold" panose="020B0804020101020102" pitchFamily="34" charset="-52"/>
                <a:sym typeface="DINCondensedC" charset="0"/>
              </a:rPr>
              <a:t>В ПРОТИВОПРАВНУЮ ДЕЯТЕЛЬНОСТЬ</a:t>
            </a:r>
            <a:endParaRPr lang="en-US" sz="900" dirty="0">
              <a:ea typeface="DINCondensedC" charset="0"/>
              <a:cs typeface="DIN Pro Bold" panose="020B0804020101020102" pitchFamily="34" charset="-52"/>
              <a:sym typeface="DINCondensedC" charset="0"/>
            </a:endParaRP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xmlns="" id="{2BD51E36-3D0A-4231-82B6-2D15A22639E7}"/>
              </a:ext>
            </a:extLst>
          </p:cNvPr>
          <p:cNvGrpSpPr/>
          <p:nvPr/>
        </p:nvGrpSpPr>
        <p:grpSpPr>
          <a:xfrm>
            <a:off x="4344397" y="2372921"/>
            <a:ext cx="158153" cy="157206"/>
            <a:chOff x="5381150" y="2002767"/>
            <a:chExt cx="487694" cy="459695"/>
          </a:xfrm>
        </p:grpSpPr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cs typeface="Times New Roman" panose="02020603050405020304" pitchFamily="18" charset="0"/>
              </a:endParaRPr>
            </a:p>
          </p:txBody>
        </p:sp>
        <p:sp>
          <p:nvSpPr>
            <p:cNvPr id="49" name="Равнобедренный треугольник 48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Rectangle 9">
            <a:extLst>
              <a:ext uri="{FF2B5EF4-FFF2-40B4-BE49-F238E27FC236}">
                <a16:creationId xmlns:a16="http://schemas.microsoft.com/office/drawing/2014/main" xmlns="" id="{986C8E82-C7C0-402B-B842-DE8A44AB2035}"/>
              </a:ext>
            </a:extLst>
          </p:cNvPr>
          <p:cNvSpPr>
            <a:spLocks/>
          </p:cNvSpPr>
          <p:nvPr/>
        </p:nvSpPr>
        <p:spPr bwMode="auto">
          <a:xfrm>
            <a:off x="4609793" y="2717227"/>
            <a:ext cx="3162450" cy="1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900" dirty="0">
                <a:ea typeface="DINCondensedC" charset="0"/>
                <a:cs typeface="DIN Pro Bold" panose="020B0804020101020102" pitchFamily="34" charset="-52"/>
                <a:sym typeface="DINCondensedC" charset="0"/>
              </a:rPr>
              <a:t>ОНЛАЙН ТОРГОВЛЯ ЛЕКАРСТВЕННЫМИ ПРЕПАРАТАМИ</a:t>
            </a:r>
            <a:endParaRPr lang="en-US" sz="900" dirty="0">
              <a:ea typeface="DINCondensedC" charset="0"/>
              <a:cs typeface="DIN Pro Bold" panose="020B0804020101020102" pitchFamily="34" charset="-52"/>
              <a:sym typeface="DINCondensedC" charset="0"/>
            </a:endParaRPr>
          </a:p>
        </p:txBody>
      </p:sp>
      <p:sp>
        <p:nvSpPr>
          <p:cNvPr id="51" name="Rectangle 4">
            <a:extLst>
              <a:ext uri="{FF2B5EF4-FFF2-40B4-BE49-F238E27FC236}">
                <a16:creationId xmlns:a16="http://schemas.microsoft.com/office/drawing/2014/main" xmlns="" id="{7CE08275-7303-4EDE-B282-F5CB4271521D}"/>
              </a:ext>
            </a:extLst>
          </p:cNvPr>
          <p:cNvSpPr>
            <a:spLocks/>
          </p:cNvSpPr>
          <p:nvPr/>
        </p:nvSpPr>
        <p:spPr bwMode="auto">
          <a:xfrm>
            <a:off x="1609826" y="2678253"/>
            <a:ext cx="2629952" cy="2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90000"/>
              </a:lnSpc>
            </a:pPr>
            <a:r>
              <a:rPr lang="ru-RU" sz="900" dirty="0">
                <a:solidFill>
                  <a:srgbClr val="1C4073"/>
                </a:solidFill>
                <a:ea typeface="ヒラギノ角ゴ ProN W3" charset="0"/>
                <a:cs typeface="DIN Pro Black" panose="020B0A04020101010102" pitchFamily="34" charset="0"/>
                <a:sym typeface="DINCondensedC" charset="0"/>
              </a:rPr>
              <a:t>РОСЗДРАВНАДЗОР, РОССЕЛЬХОЗНАДЗОР</a:t>
            </a:r>
            <a:endParaRPr lang="en-US" sz="900" dirty="0">
              <a:solidFill>
                <a:srgbClr val="1C4073"/>
              </a:solidFill>
              <a:ea typeface="ヒラギノ角ゴ ProN W3" charset="0"/>
              <a:cs typeface="DIN Pro Black" panose="020B0A04020101010102" pitchFamily="34" charset="0"/>
              <a:sym typeface="DINCondensedC" charset="0"/>
            </a:endParaRP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xmlns="" id="{2BD51E36-3D0A-4231-82B6-2D15A22639E7}"/>
              </a:ext>
            </a:extLst>
          </p:cNvPr>
          <p:cNvGrpSpPr/>
          <p:nvPr/>
        </p:nvGrpSpPr>
        <p:grpSpPr>
          <a:xfrm>
            <a:off x="4344397" y="2741125"/>
            <a:ext cx="158153" cy="157206"/>
            <a:chOff x="5381150" y="2002767"/>
            <a:chExt cx="487694" cy="459695"/>
          </a:xfrm>
        </p:grpSpPr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cs typeface="Times New Roman" panose="02020603050405020304" pitchFamily="18" charset="0"/>
              </a:endParaRPr>
            </a:p>
          </p:txBody>
        </p:sp>
        <p:sp>
          <p:nvSpPr>
            <p:cNvPr id="54" name="Равнобедренный треугольник 53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Rectangle 9">
            <a:extLst>
              <a:ext uri="{FF2B5EF4-FFF2-40B4-BE49-F238E27FC236}">
                <a16:creationId xmlns:a16="http://schemas.microsoft.com/office/drawing/2014/main" xmlns="" id="{986C8E82-C7C0-402B-B842-DE8A44AB2035}"/>
              </a:ext>
            </a:extLst>
          </p:cNvPr>
          <p:cNvSpPr>
            <a:spLocks/>
          </p:cNvSpPr>
          <p:nvPr/>
        </p:nvSpPr>
        <p:spPr bwMode="auto">
          <a:xfrm>
            <a:off x="5271532" y="2543857"/>
            <a:ext cx="2064855" cy="33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endParaRPr lang="en-US" sz="900" dirty="0">
              <a:ea typeface="DINCondensedC" charset="0"/>
              <a:cs typeface="DIN Pro Bold" panose="020B0804020101020102" pitchFamily="34" charset="-52"/>
              <a:sym typeface="DINCondensedC" charset="0"/>
            </a:endParaRPr>
          </a:p>
        </p:txBody>
      </p:sp>
      <p:sp>
        <p:nvSpPr>
          <p:cNvPr id="59" name="Rectangle 9">
            <a:extLst>
              <a:ext uri="{FF2B5EF4-FFF2-40B4-BE49-F238E27FC236}">
                <a16:creationId xmlns:a16="http://schemas.microsoft.com/office/drawing/2014/main" xmlns="" id="{986C8E82-C7C0-402B-B842-DE8A44AB2035}"/>
              </a:ext>
            </a:extLst>
          </p:cNvPr>
          <p:cNvSpPr>
            <a:spLocks/>
          </p:cNvSpPr>
          <p:nvPr/>
        </p:nvSpPr>
        <p:spPr bwMode="auto">
          <a:xfrm>
            <a:off x="4608203" y="3035181"/>
            <a:ext cx="2425418" cy="17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900" dirty="0">
                <a:ea typeface="DINCondensedC" charset="0"/>
                <a:cs typeface="DIN Pro Bold" panose="020B0804020101020102" pitchFamily="34" charset="-52"/>
                <a:sym typeface="DINCondensedC" charset="0"/>
              </a:rPr>
              <a:t>ВЗРЫВЧАТЫЕ ВЕЩЕСТВА И ОРУЖИЕ</a:t>
            </a:r>
            <a:endParaRPr lang="en-US" sz="900" dirty="0">
              <a:ea typeface="DINCondensedC" charset="0"/>
              <a:cs typeface="DIN Pro Bold" panose="020B0804020101020102" pitchFamily="34" charset="-52"/>
              <a:sym typeface="DINCondensedC" charset="0"/>
            </a:endParaRPr>
          </a:p>
        </p:txBody>
      </p:sp>
      <p:sp>
        <p:nvSpPr>
          <p:cNvPr id="60" name="Rectangle 4">
            <a:extLst>
              <a:ext uri="{FF2B5EF4-FFF2-40B4-BE49-F238E27FC236}">
                <a16:creationId xmlns:a16="http://schemas.microsoft.com/office/drawing/2014/main" xmlns="" id="{7CE08275-7303-4EDE-B282-F5CB4271521D}"/>
              </a:ext>
            </a:extLst>
          </p:cNvPr>
          <p:cNvSpPr>
            <a:spLocks/>
          </p:cNvSpPr>
          <p:nvPr/>
        </p:nvSpPr>
        <p:spPr bwMode="auto">
          <a:xfrm>
            <a:off x="2611405" y="3027210"/>
            <a:ext cx="1642904" cy="2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90000"/>
              </a:lnSpc>
            </a:pPr>
            <a:r>
              <a:rPr lang="ru-RU" sz="900" dirty="0">
                <a:solidFill>
                  <a:srgbClr val="1C4073"/>
                </a:solidFill>
                <a:ea typeface="ヒラギノ角ゴ ProN W3" charset="0"/>
                <a:cs typeface="DIN Pro Black" panose="020B0A04020101010102" pitchFamily="34" charset="0"/>
                <a:sym typeface="DINCondensedC" charset="0"/>
              </a:rPr>
              <a:t>МВД </a:t>
            </a:r>
            <a:r>
              <a:rPr lang="en-US" sz="900" dirty="0">
                <a:solidFill>
                  <a:srgbClr val="1C4073"/>
                </a:solidFill>
                <a:ea typeface="ヒラギノ角ゴ ProN W3" charset="0"/>
                <a:cs typeface="DIN Pro Black" panose="020B0A04020101010102" pitchFamily="34" charset="0"/>
                <a:sym typeface="DINCondensedC" charset="0"/>
              </a:rPr>
              <a:t>/</a:t>
            </a:r>
            <a:r>
              <a:rPr lang="ru-RU" sz="900" dirty="0">
                <a:solidFill>
                  <a:srgbClr val="1C4073"/>
                </a:solidFill>
                <a:ea typeface="ヒラギノ角ゴ ProN W3" charset="0"/>
                <a:cs typeface="DIN Pro Black" panose="020B0A04020101010102" pitchFamily="34" charset="0"/>
                <a:sym typeface="DINCondensedC" charset="0"/>
              </a:rPr>
              <a:t> ФСБ </a:t>
            </a:r>
            <a:r>
              <a:rPr lang="en-US" sz="900" dirty="0">
                <a:solidFill>
                  <a:srgbClr val="1C4073"/>
                </a:solidFill>
                <a:ea typeface="ヒラギノ角ゴ ProN W3" charset="0"/>
                <a:cs typeface="DIN Pro Black" panose="020B0A04020101010102" pitchFamily="34" charset="0"/>
                <a:sym typeface="DINCondensedC" charset="0"/>
              </a:rPr>
              <a:t>/ </a:t>
            </a:r>
            <a:r>
              <a:rPr lang="ru-RU" sz="900" dirty="0">
                <a:solidFill>
                  <a:srgbClr val="1C4073"/>
                </a:solidFill>
                <a:ea typeface="ヒラギノ角ゴ ProN W3" charset="0"/>
                <a:cs typeface="DIN Pro Black" panose="020B0A04020101010102" pitchFamily="34" charset="0"/>
                <a:sym typeface="DINCondensedC" charset="0"/>
              </a:rPr>
              <a:t>РОСГВАРДИЯ</a:t>
            </a:r>
            <a:endParaRPr lang="en-US" sz="900" dirty="0">
              <a:solidFill>
                <a:srgbClr val="1C4073"/>
              </a:solidFill>
              <a:ea typeface="ヒラギノ角ゴ ProN W3" charset="0"/>
              <a:cs typeface="DIN Pro Black" panose="020B0A04020101010102" pitchFamily="34" charset="0"/>
              <a:sym typeface="DINCondensedC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092923AA-3F47-4D71-9C1A-0415777E03F4}"/>
              </a:ext>
            </a:extLst>
          </p:cNvPr>
          <p:cNvSpPr txBox="1"/>
          <p:nvPr/>
        </p:nvSpPr>
        <p:spPr>
          <a:xfrm>
            <a:off x="741927" y="3962657"/>
            <a:ext cx="934592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900" dirty="0">
                <a:solidFill>
                  <a:srgbClr val="1C4073"/>
                </a:solidFill>
                <a:cs typeface="DIN Pro Black" panose="020B0A04020101010102" pitchFamily="34" charset="0"/>
                <a:sym typeface="DINCondensedC" charset="0"/>
              </a:rPr>
              <a:t>РОСКОМНАДЗОР</a:t>
            </a:r>
            <a:r>
              <a:rPr lang="ru-RU" sz="900" dirty="0">
                <a:solidFill>
                  <a:srgbClr val="3C1E78"/>
                </a:solidFill>
                <a:ea typeface="DINCondensedC" charset="0"/>
                <a:cs typeface="Times New Roman" panose="02020603050405020304" pitchFamily="18" charset="0"/>
                <a:sym typeface="DINCondensedC" charset="0"/>
              </a:rPr>
              <a:t> </a:t>
            </a:r>
            <a:r>
              <a:rPr lang="ru-RU" sz="900" dirty="0">
                <a:cs typeface="DIN Pro Bold" panose="020B0804020101020102" pitchFamily="34" charset="-52"/>
                <a:sym typeface="DINCondensedC" charset="0"/>
              </a:rPr>
              <a:t> ВЫНОСИТ РЕШЕНИЯ В ОТНОШЕНИИ НАРКОТИКОВ, СУИЦИДА, ПОСТРАДАВШИХ НЕСОВЕРШЕННОЛЕТНИХ, ВЗРЫВЧАТЫХ ВЕЩЕСТВ И ОРУЖИЯ В ОТНОШЕНИИ </a:t>
            </a:r>
            <a:r>
              <a:rPr lang="ru-RU" sz="900" dirty="0">
                <a:solidFill>
                  <a:schemeClr val="accent3"/>
                </a:solidFill>
                <a:cs typeface="Times New Roman" panose="02020603050405020304" pitchFamily="18" charset="0"/>
                <a:sym typeface="DINCondensedC" charset="0"/>
              </a:rPr>
              <a:t> </a:t>
            </a:r>
            <a:r>
              <a:rPr lang="ru-RU" sz="900" dirty="0">
                <a:solidFill>
                  <a:schemeClr val="accent3"/>
                </a:solidFill>
                <a:cs typeface="DIN Pro Black" panose="020B0A04020101010102" pitchFamily="34" charset="0"/>
                <a:sym typeface="DINCondensedC" charset="0"/>
              </a:rPr>
              <a:t>СМИ</a:t>
            </a:r>
            <a:endParaRPr lang="en-US" sz="900" dirty="0">
              <a:solidFill>
                <a:schemeClr val="accent3"/>
              </a:solidFill>
              <a:cs typeface="DIN Pro Black" panose="020B0A04020101010102" pitchFamily="34" charset="0"/>
              <a:sym typeface="DINCondensedC" charset="0"/>
            </a:endParaRPr>
          </a:p>
          <a:p>
            <a:endParaRPr lang="ru-RU" sz="900" dirty="0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5D6D936B-EDFB-429F-B8B4-8C2BC22763EC}"/>
              </a:ext>
            </a:extLst>
          </p:cNvPr>
          <p:cNvSpPr/>
          <p:nvPr/>
        </p:nvSpPr>
        <p:spPr>
          <a:xfrm>
            <a:off x="256873" y="4949598"/>
            <a:ext cx="1518410" cy="283679"/>
          </a:xfrm>
          <a:prstGeom prst="rect">
            <a:avLst/>
          </a:prstGeom>
          <a:ln w="38100">
            <a:solidFill>
              <a:srgbClr val="1C407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700" dirty="0">
                <a:solidFill>
                  <a:schemeClr val="tx1"/>
                </a:solidFill>
                <a:cs typeface="DIN Pro Bold" panose="020B0804020101020102" pitchFamily="34" charset="-52"/>
              </a:rPr>
              <a:t>Статья 15.1-2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A351CC99-4BF5-402A-8631-B137A5B539CF}"/>
              </a:ext>
            </a:extLst>
          </p:cNvPr>
          <p:cNvSpPr txBox="1"/>
          <p:nvPr/>
        </p:nvSpPr>
        <p:spPr>
          <a:xfrm>
            <a:off x="1906010" y="4924725"/>
            <a:ext cx="701775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0"/>
            <a:r>
              <a:rPr lang="ru-RU" sz="1000" dirty="0">
                <a:cs typeface="DIN Pro Bold" panose="020B0804020101020102" pitchFamily="34" charset="-52"/>
              </a:rPr>
              <a:t>РЕШЕНИЯ О ПРИЗНАНИИ ИНФОРМАЦИИ ЗАПРЕЩЕННОЙ (ПОРОЧАЩИЕ СВЕДЕНИЯ, ОБВИНЕНЕНИЕ В СОВЕРШЕНИИ ПРЕСТУПЛЕНИЙ) ПРИНИМАЕТ </a:t>
            </a:r>
            <a:r>
              <a:rPr lang="ru-RU" sz="1000" dirty="0">
                <a:solidFill>
                  <a:srgbClr val="1C4073"/>
                </a:solidFill>
                <a:cs typeface="DIN Pro Black" panose="020B0A04020101010102" pitchFamily="34" charset="0"/>
              </a:rPr>
              <a:t>ГЕНЕРАЛЬНАЯ ПРОКУРАТУРА РФ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3CC0037E-F8C9-4FB4-AE33-2F196C6402D2}"/>
              </a:ext>
            </a:extLst>
          </p:cNvPr>
          <p:cNvSpPr/>
          <p:nvPr/>
        </p:nvSpPr>
        <p:spPr>
          <a:xfrm>
            <a:off x="7895640" y="1374223"/>
            <a:ext cx="1092609" cy="899109"/>
          </a:xfrm>
          <a:prstGeom prst="rect">
            <a:avLst/>
          </a:prstGeom>
          <a:ln w="38100">
            <a:solidFill>
              <a:srgbClr val="1C407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90000"/>
              </a:lnSpc>
            </a:pPr>
            <a:r>
              <a:rPr lang="ru-RU" sz="1000" dirty="0">
                <a:solidFill>
                  <a:srgbClr val="FF0000"/>
                </a:solidFill>
                <a:cs typeface="DIN Pro Bold" panose="020B0804020101020102" pitchFamily="34" charset="-52"/>
              </a:rPr>
              <a:t>СРОК НА УДАЛЕНИЕ ЗАПРЕЩЕННОЙ ИНФОРМАЦИИ – </a:t>
            </a:r>
            <a:r>
              <a:rPr lang="ru-RU" sz="1000" dirty="0">
                <a:solidFill>
                  <a:srgbClr val="FF0000"/>
                </a:solidFill>
                <a:cs typeface="DIN Pro Black" panose="020B0A04020101010102" pitchFamily="34" charset="0"/>
              </a:rPr>
              <a:t>1 СУТКИ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86610372-E8DD-4884-A962-99FB7F54F501}"/>
              </a:ext>
            </a:extLst>
          </p:cNvPr>
          <p:cNvSpPr txBox="1"/>
          <p:nvPr/>
        </p:nvSpPr>
        <p:spPr>
          <a:xfrm>
            <a:off x="1888142" y="755283"/>
            <a:ext cx="729633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0"/>
            <a:r>
              <a:rPr lang="ru-RU" dirty="0">
                <a:cs typeface="DIN Pro Bold" panose="020B0804020101020102" pitchFamily="34" charset="-52"/>
              </a:rPr>
              <a:t>РЕШЕНИЯ О ПРИЗНАНИИ ИНФОРМАЦИИ ЗАПРЕЩЕННОЙ </a:t>
            </a:r>
            <a:r>
              <a:rPr lang="ru-RU" dirty="0">
                <a:solidFill>
                  <a:srgbClr val="1C4073"/>
                </a:solidFill>
                <a:cs typeface="DIN Pro Black" panose="020B0A04020101010102" pitchFamily="34" charset="0"/>
              </a:rPr>
              <a:t>ВО ВНЕСУДЕБНОМ ПОРЯДКЕ</a:t>
            </a:r>
            <a:r>
              <a:rPr lang="ru-RU" dirty="0">
                <a:cs typeface="DIN Pro Black" panose="020B0A04020101010102" pitchFamily="34" charset="0"/>
              </a:rPr>
              <a:t> </a:t>
            </a:r>
            <a:r>
              <a:rPr lang="ru-RU" dirty="0">
                <a:cs typeface="DIN Pro Bold" panose="020B0804020101020102" pitchFamily="34" charset="-52"/>
              </a:rPr>
              <a:t>(ПО ОБРАЩЕНИЯМ НА ЭЛЕКТРОННУЮ ФОРМУ ОБРАТНОЙ СВЯЗИ НА САЙТЕ</a:t>
            </a:r>
            <a:r>
              <a:rPr lang="ru-RU" dirty="0">
                <a:cs typeface="DIN Pro Black" panose="020B0A04020101010102" pitchFamily="34" charset="0"/>
              </a:rPr>
              <a:t> </a:t>
            </a:r>
            <a:r>
              <a:rPr lang="ru-RU" u="sng" dirty="0">
                <a:solidFill>
                  <a:srgbClr val="1C4073"/>
                </a:solidFill>
                <a:cs typeface="DIN Pro Black" panose="020B0A04020101010102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https://eais.rkn.gov.ru/feedback/</a:t>
            </a:r>
            <a:r>
              <a:rPr lang="ru-RU" dirty="0">
                <a:cs typeface="DIN Pro Bold" panose="020B0804020101020102" pitchFamily="34" charset="-52"/>
              </a:rPr>
              <a:t>)</a:t>
            </a:r>
            <a:r>
              <a:rPr lang="ru-RU" dirty="0">
                <a:solidFill>
                  <a:srgbClr val="1C4073"/>
                </a:solidFill>
                <a:cs typeface="DIN Pro Black" panose="020B0A04020101010102" pitchFamily="34" charset="0"/>
              </a:rPr>
              <a:t> </a:t>
            </a:r>
            <a:r>
              <a:rPr lang="ru-RU" dirty="0">
                <a:cs typeface="DIN Pro Bold" panose="020B0804020101020102" pitchFamily="34" charset="-52"/>
              </a:rPr>
              <a:t>ПРИНИМАЮТ: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107005" y="103113"/>
            <a:ext cx="8168640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0"/>
            <a:r>
              <a:rPr lang="ru-RU" dirty="0">
                <a:solidFill>
                  <a:srgbClr val="1C4073"/>
                </a:solidFill>
                <a:cs typeface="DIN Pro Black" panose="020B0A04020101010102" pitchFamily="34" charset="0"/>
              </a:rPr>
              <a:t>ЕДИНЫЙ РЕЕСТР ЗАПРЕЩЕННОЙ ИНФОРМАЦИИ</a:t>
            </a:r>
          </a:p>
          <a:p>
            <a:pPr defTabSz="0"/>
            <a:r>
              <a:rPr lang="ru-RU" dirty="0">
                <a:cs typeface="DIN Pro Bold" panose="020B0804020101020102" pitchFamily="34" charset="-52"/>
              </a:rPr>
              <a:t>СТАТЬИ 15.1, 15.1-1, 15.1-2 ФЕДЕРАЛЬНОГО ЗАКОНА № 149-ФЗ</a:t>
            </a:r>
          </a:p>
        </p:txBody>
      </p:sp>
      <p:sp>
        <p:nvSpPr>
          <p:cNvPr id="71" name="Номер слайда 70"/>
          <p:cNvSpPr>
            <a:spLocks noGrp="1"/>
          </p:cNvSpPr>
          <p:nvPr>
            <p:ph type="sldNum" sz="quarter" idx="12"/>
          </p:nvPr>
        </p:nvSpPr>
        <p:spPr>
          <a:xfrm>
            <a:off x="7086600" y="5410730"/>
            <a:ext cx="2057400" cy="304271"/>
          </a:xfrm>
        </p:spPr>
        <p:txBody>
          <a:bodyPr/>
          <a:lstStyle/>
          <a:p>
            <a:fld id="{F584FC3D-C732-4AE0-8F5F-0A9A0861B5D5}" type="slidenum">
              <a:rPr lang="ru-RU" smtClean="0">
                <a:cs typeface="DIN Pro Bold" panose="020B0804020101020102" pitchFamily="34" charset="-52"/>
              </a:rPr>
              <a:pPr/>
              <a:t>2</a:t>
            </a:fld>
            <a:endParaRPr lang="ru-RU">
              <a:cs typeface="DIN Pro Bold" panose="020B0804020101020102" pitchFamily="34" charset="-52"/>
            </a:endParaRPr>
          </a:p>
        </p:txBody>
      </p: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xmlns="" id="{6D5278B2-A414-4744-991D-BD516FA44184}"/>
              </a:ext>
            </a:extLst>
          </p:cNvPr>
          <p:cNvGrpSpPr/>
          <p:nvPr/>
        </p:nvGrpSpPr>
        <p:grpSpPr>
          <a:xfrm>
            <a:off x="4344397" y="1363397"/>
            <a:ext cx="158153" cy="157206"/>
            <a:chOff x="5891057" y="1838917"/>
            <a:chExt cx="210871" cy="188647"/>
          </a:xfrm>
        </p:grpSpPr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xmlns="" id="{AE26CC56-E528-4F0F-BAD2-ACD1653DF8FE}"/>
                </a:ext>
              </a:extLst>
            </p:cNvPr>
            <p:cNvSpPr/>
            <p:nvPr/>
          </p:nvSpPr>
          <p:spPr>
            <a:xfrm rot="16200000">
              <a:off x="5924375" y="1863479"/>
              <a:ext cx="74500" cy="141135"/>
            </a:xfrm>
            <a:prstGeom prst="rect">
              <a:avLst/>
            </a:prstGeom>
            <a:solidFill>
              <a:srgbClr val="898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cs typeface="Times New Roman" panose="02020603050405020304" pitchFamily="18" charset="0"/>
              </a:endParaRPr>
            </a:p>
          </p:txBody>
        </p:sp>
        <p:sp>
          <p:nvSpPr>
            <p:cNvPr id="73" name="Равнобедренный треугольник 72">
              <a:extLst>
                <a:ext uri="{FF2B5EF4-FFF2-40B4-BE49-F238E27FC236}">
                  <a16:creationId xmlns:a16="http://schemas.microsoft.com/office/drawing/2014/main" xmlns="" id="{20D0023B-2864-4D70-82EB-FF97C31CAC09}"/>
                </a:ext>
              </a:extLst>
            </p:cNvPr>
            <p:cNvSpPr/>
            <p:nvPr/>
          </p:nvSpPr>
          <p:spPr>
            <a:xfrm rot="5400000">
              <a:off x="5955876" y="1881513"/>
              <a:ext cx="188647" cy="103456"/>
            </a:xfrm>
            <a:prstGeom prst="triangle">
              <a:avLst/>
            </a:prstGeom>
            <a:solidFill>
              <a:srgbClr val="1C4073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xmlns="" id="{6CE64CF0-8B18-4C40-A9D6-24FCCAED3152}"/>
              </a:ext>
            </a:extLst>
          </p:cNvPr>
          <p:cNvGrpSpPr/>
          <p:nvPr/>
        </p:nvGrpSpPr>
        <p:grpSpPr>
          <a:xfrm>
            <a:off x="4344397" y="1593294"/>
            <a:ext cx="158153" cy="157206"/>
            <a:chOff x="5891057" y="1838917"/>
            <a:chExt cx="210871" cy="188647"/>
          </a:xfrm>
        </p:grpSpPr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xmlns="" id="{91A70689-0265-46BB-B79C-D82B5160F84E}"/>
                </a:ext>
              </a:extLst>
            </p:cNvPr>
            <p:cNvSpPr/>
            <p:nvPr/>
          </p:nvSpPr>
          <p:spPr>
            <a:xfrm rot="16200000">
              <a:off x="5924375" y="1863479"/>
              <a:ext cx="74500" cy="141135"/>
            </a:xfrm>
            <a:prstGeom prst="rect">
              <a:avLst/>
            </a:prstGeom>
            <a:solidFill>
              <a:srgbClr val="898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cs typeface="Times New Roman" panose="02020603050405020304" pitchFamily="18" charset="0"/>
              </a:endParaRPr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xmlns="" id="{1E88B6CD-53C2-4B7A-8955-C2024B2494D7}"/>
                </a:ext>
              </a:extLst>
            </p:cNvPr>
            <p:cNvSpPr/>
            <p:nvPr/>
          </p:nvSpPr>
          <p:spPr>
            <a:xfrm rot="5400000">
              <a:off x="5955876" y="1881513"/>
              <a:ext cx="188647" cy="103456"/>
            </a:xfrm>
            <a:prstGeom prst="triangle">
              <a:avLst/>
            </a:prstGeom>
            <a:solidFill>
              <a:srgbClr val="1C4073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xmlns="" id="{4071E9E3-849F-4334-AF8F-41D8E77AD85B}"/>
              </a:ext>
            </a:extLst>
          </p:cNvPr>
          <p:cNvGrpSpPr/>
          <p:nvPr/>
        </p:nvGrpSpPr>
        <p:grpSpPr>
          <a:xfrm>
            <a:off x="4344397" y="1820877"/>
            <a:ext cx="158153" cy="157206"/>
            <a:chOff x="5891057" y="1838917"/>
            <a:chExt cx="210871" cy="188647"/>
          </a:xfrm>
        </p:grpSpPr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xmlns="" id="{372985FC-2891-47AC-B15F-A0D56C24C1C6}"/>
                </a:ext>
              </a:extLst>
            </p:cNvPr>
            <p:cNvSpPr/>
            <p:nvPr/>
          </p:nvSpPr>
          <p:spPr>
            <a:xfrm rot="16200000">
              <a:off x="5924375" y="1863479"/>
              <a:ext cx="74500" cy="141135"/>
            </a:xfrm>
            <a:prstGeom prst="rect">
              <a:avLst/>
            </a:prstGeom>
            <a:solidFill>
              <a:srgbClr val="898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cs typeface="Times New Roman" panose="02020603050405020304" pitchFamily="18" charset="0"/>
              </a:endParaRPr>
            </a:p>
          </p:txBody>
        </p:sp>
        <p:sp>
          <p:nvSpPr>
            <p:cNvPr id="79" name="Равнобедренный треугольник 78">
              <a:extLst>
                <a:ext uri="{FF2B5EF4-FFF2-40B4-BE49-F238E27FC236}">
                  <a16:creationId xmlns:a16="http://schemas.microsoft.com/office/drawing/2014/main" xmlns="" id="{94BCBD38-CF9C-42E5-AD4C-734FCE1B3F59}"/>
                </a:ext>
              </a:extLst>
            </p:cNvPr>
            <p:cNvSpPr/>
            <p:nvPr/>
          </p:nvSpPr>
          <p:spPr>
            <a:xfrm rot="5400000">
              <a:off x="5955876" y="1881513"/>
              <a:ext cx="188647" cy="103456"/>
            </a:xfrm>
            <a:prstGeom prst="triangle">
              <a:avLst/>
            </a:prstGeom>
            <a:solidFill>
              <a:srgbClr val="1C4073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xmlns="" id="{6E0CA0A5-D7F7-4813-B3BA-C4D2BF9805A9}"/>
              </a:ext>
            </a:extLst>
          </p:cNvPr>
          <p:cNvGrpSpPr/>
          <p:nvPr/>
        </p:nvGrpSpPr>
        <p:grpSpPr>
          <a:xfrm>
            <a:off x="4344397" y="2070368"/>
            <a:ext cx="158153" cy="157206"/>
            <a:chOff x="5891057" y="1838917"/>
            <a:chExt cx="210871" cy="188647"/>
          </a:xfrm>
        </p:grpSpPr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xmlns="" id="{631C872E-4816-4949-AA43-78539EA5B9D9}"/>
                </a:ext>
              </a:extLst>
            </p:cNvPr>
            <p:cNvSpPr/>
            <p:nvPr/>
          </p:nvSpPr>
          <p:spPr>
            <a:xfrm rot="16200000">
              <a:off x="5924375" y="1863479"/>
              <a:ext cx="74500" cy="141135"/>
            </a:xfrm>
            <a:prstGeom prst="rect">
              <a:avLst/>
            </a:prstGeom>
            <a:solidFill>
              <a:srgbClr val="898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cs typeface="Times New Roman" panose="02020603050405020304" pitchFamily="18" charset="0"/>
              </a:endParaRPr>
            </a:p>
          </p:txBody>
        </p:sp>
        <p:sp>
          <p:nvSpPr>
            <p:cNvPr id="82" name="Равнобедренный треугольник 81">
              <a:extLst>
                <a:ext uri="{FF2B5EF4-FFF2-40B4-BE49-F238E27FC236}">
                  <a16:creationId xmlns:a16="http://schemas.microsoft.com/office/drawing/2014/main" xmlns="" id="{59EC42FF-5FDD-42EA-B1D5-548D505DED2E}"/>
                </a:ext>
              </a:extLst>
            </p:cNvPr>
            <p:cNvSpPr/>
            <p:nvPr/>
          </p:nvSpPr>
          <p:spPr>
            <a:xfrm rot="5400000">
              <a:off x="5955876" y="1881513"/>
              <a:ext cx="188647" cy="103456"/>
            </a:xfrm>
            <a:prstGeom prst="triangle">
              <a:avLst/>
            </a:prstGeom>
            <a:solidFill>
              <a:srgbClr val="1C4073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xmlns="" id="{5FCF3155-48BA-4624-AD25-B09113BA15E5}"/>
              </a:ext>
            </a:extLst>
          </p:cNvPr>
          <p:cNvGrpSpPr/>
          <p:nvPr/>
        </p:nvGrpSpPr>
        <p:grpSpPr>
          <a:xfrm>
            <a:off x="4344397" y="2372921"/>
            <a:ext cx="158153" cy="157206"/>
            <a:chOff x="5891057" y="1838917"/>
            <a:chExt cx="210871" cy="188647"/>
          </a:xfrm>
        </p:grpSpPr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xmlns="" id="{02F54F14-582E-4F2B-AF1B-FAB00F3363FE}"/>
                </a:ext>
              </a:extLst>
            </p:cNvPr>
            <p:cNvSpPr/>
            <p:nvPr/>
          </p:nvSpPr>
          <p:spPr>
            <a:xfrm rot="16200000">
              <a:off x="5924375" y="1863479"/>
              <a:ext cx="74500" cy="141135"/>
            </a:xfrm>
            <a:prstGeom prst="rect">
              <a:avLst/>
            </a:prstGeom>
            <a:solidFill>
              <a:srgbClr val="898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cs typeface="Times New Roman" panose="02020603050405020304" pitchFamily="18" charset="0"/>
              </a:endParaRPr>
            </a:p>
          </p:txBody>
        </p:sp>
        <p:sp>
          <p:nvSpPr>
            <p:cNvPr id="85" name="Равнобедренный треугольник 84">
              <a:extLst>
                <a:ext uri="{FF2B5EF4-FFF2-40B4-BE49-F238E27FC236}">
                  <a16:creationId xmlns:a16="http://schemas.microsoft.com/office/drawing/2014/main" xmlns="" id="{64F6D59B-C769-4065-A2C1-5C15AC443D7F}"/>
                </a:ext>
              </a:extLst>
            </p:cNvPr>
            <p:cNvSpPr/>
            <p:nvPr/>
          </p:nvSpPr>
          <p:spPr>
            <a:xfrm rot="5400000">
              <a:off x="5955876" y="1881513"/>
              <a:ext cx="188647" cy="103456"/>
            </a:xfrm>
            <a:prstGeom prst="triangle">
              <a:avLst/>
            </a:prstGeom>
            <a:solidFill>
              <a:srgbClr val="1C4073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xmlns="" id="{888FF043-4BCE-41AD-8473-FD958FA9CC80}"/>
              </a:ext>
            </a:extLst>
          </p:cNvPr>
          <p:cNvGrpSpPr/>
          <p:nvPr/>
        </p:nvGrpSpPr>
        <p:grpSpPr>
          <a:xfrm>
            <a:off x="4343914" y="2741125"/>
            <a:ext cx="158153" cy="157206"/>
            <a:chOff x="5891057" y="1838917"/>
            <a:chExt cx="210871" cy="188647"/>
          </a:xfrm>
        </p:grpSpPr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xmlns="" id="{310FD438-5835-496F-A97F-C08EFA9A16A2}"/>
                </a:ext>
              </a:extLst>
            </p:cNvPr>
            <p:cNvSpPr/>
            <p:nvPr/>
          </p:nvSpPr>
          <p:spPr>
            <a:xfrm rot="16200000">
              <a:off x="5924375" y="1863479"/>
              <a:ext cx="74500" cy="141135"/>
            </a:xfrm>
            <a:prstGeom prst="rect">
              <a:avLst/>
            </a:prstGeom>
            <a:solidFill>
              <a:srgbClr val="898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cs typeface="Times New Roman" panose="02020603050405020304" pitchFamily="18" charset="0"/>
              </a:endParaRPr>
            </a:p>
          </p:txBody>
        </p:sp>
        <p:sp>
          <p:nvSpPr>
            <p:cNvPr id="91" name="Равнобедренный треугольник 90">
              <a:extLst>
                <a:ext uri="{FF2B5EF4-FFF2-40B4-BE49-F238E27FC236}">
                  <a16:creationId xmlns:a16="http://schemas.microsoft.com/office/drawing/2014/main" xmlns="" id="{9EF2A2D9-44BD-427A-BED3-7CDFC17E4901}"/>
                </a:ext>
              </a:extLst>
            </p:cNvPr>
            <p:cNvSpPr/>
            <p:nvPr/>
          </p:nvSpPr>
          <p:spPr>
            <a:xfrm rot="5400000">
              <a:off x="5955876" y="1881513"/>
              <a:ext cx="188647" cy="103456"/>
            </a:xfrm>
            <a:prstGeom prst="triangle">
              <a:avLst/>
            </a:prstGeom>
            <a:solidFill>
              <a:srgbClr val="1C4073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xmlns="" id="{BBB2B54A-B9C7-4F94-92FE-069B2CE3EBA2}"/>
              </a:ext>
            </a:extLst>
          </p:cNvPr>
          <p:cNvGrpSpPr/>
          <p:nvPr/>
        </p:nvGrpSpPr>
        <p:grpSpPr>
          <a:xfrm>
            <a:off x="4351061" y="3059535"/>
            <a:ext cx="158153" cy="157206"/>
            <a:chOff x="5891057" y="1838917"/>
            <a:chExt cx="210871" cy="188647"/>
          </a:xfrm>
        </p:grpSpPr>
        <p:sp>
          <p:nvSpPr>
            <p:cNvPr id="93" name="Прямоугольник 92">
              <a:extLst>
                <a:ext uri="{FF2B5EF4-FFF2-40B4-BE49-F238E27FC236}">
                  <a16:creationId xmlns:a16="http://schemas.microsoft.com/office/drawing/2014/main" xmlns="" id="{24FEEF10-668A-45F7-AD88-A1D7BD9EE1D2}"/>
                </a:ext>
              </a:extLst>
            </p:cNvPr>
            <p:cNvSpPr/>
            <p:nvPr/>
          </p:nvSpPr>
          <p:spPr>
            <a:xfrm rot="16200000">
              <a:off x="5924375" y="1863479"/>
              <a:ext cx="74500" cy="141135"/>
            </a:xfrm>
            <a:prstGeom prst="rect">
              <a:avLst/>
            </a:prstGeom>
            <a:solidFill>
              <a:srgbClr val="898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cs typeface="Times New Roman" panose="02020603050405020304" pitchFamily="18" charset="0"/>
              </a:endParaRPr>
            </a:p>
          </p:txBody>
        </p:sp>
        <p:sp>
          <p:nvSpPr>
            <p:cNvPr id="94" name="Равнобедренный треугольник 93">
              <a:extLst>
                <a:ext uri="{FF2B5EF4-FFF2-40B4-BE49-F238E27FC236}">
                  <a16:creationId xmlns:a16="http://schemas.microsoft.com/office/drawing/2014/main" xmlns="" id="{D08804CD-F2D2-428C-B3A9-F0E32CFD8FA7}"/>
                </a:ext>
              </a:extLst>
            </p:cNvPr>
            <p:cNvSpPr/>
            <p:nvPr/>
          </p:nvSpPr>
          <p:spPr>
            <a:xfrm rot="5400000">
              <a:off x="5955876" y="1881513"/>
              <a:ext cx="188647" cy="103456"/>
            </a:xfrm>
            <a:prstGeom prst="triangle">
              <a:avLst/>
            </a:prstGeom>
            <a:solidFill>
              <a:srgbClr val="1C4073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95" name="Rectangle 4">
            <a:extLst>
              <a:ext uri="{FF2B5EF4-FFF2-40B4-BE49-F238E27FC236}">
                <a16:creationId xmlns:a16="http://schemas.microsoft.com/office/drawing/2014/main" xmlns="" id="{7CE08275-7303-4EDE-B282-F5CB4271521D}"/>
              </a:ext>
            </a:extLst>
          </p:cNvPr>
          <p:cNvSpPr>
            <a:spLocks/>
          </p:cNvSpPr>
          <p:nvPr/>
        </p:nvSpPr>
        <p:spPr bwMode="auto">
          <a:xfrm>
            <a:off x="2607243" y="3667825"/>
            <a:ext cx="1642904" cy="2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90000"/>
              </a:lnSpc>
            </a:pPr>
            <a:r>
              <a:rPr lang="ru-RU" sz="900" dirty="0">
                <a:solidFill>
                  <a:srgbClr val="1C4073"/>
                </a:solidFill>
                <a:ea typeface="ヒラギノ角ゴ ProN W3" charset="0"/>
                <a:cs typeface="DIN Pro Black" panose="020B0A04020101010102" pitchFamily="34" charset="0"/>
                <a:sym typeface="DINCondensedC" charset="0"/>
              </a:rPr>
              <a:t>ФССП*</a:t>
            </a:r>
            <a:endParaRPr lang="en-US" sz="900" dirty="0">
              <a:solidFill>
                <a:srgbClr val="1C4073"/>
              </a:solidFill>
              <a:ea typeface="ヒラギノ角ゴ ProN W3" charset="0"/>
              <a:cs typeface="DIN Pro Black" panose="020B0A04020101010102" pitchFamily="34" charset="0"/>
              <a:sym typeface="DINCondensedC" charset="0"/>
            </a:endParaRPr>
          </a:p>
        </p:txBody>
      </p: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xmlns="" id="{F017BEE9-83B8-4D4A-ACEE-99CAD3A235B3}"/>
              </a:ext>
            </a:extLst>
          </p:cNvPr>
          <p:cNvGrpSpPr/>
          <p:nvPr/>
        </p:nvGrpSpPr>
        <p:grpSpPr>
          <a:xfrm>
            <a:off x="4349577" y="3336981"/>
            <a:ext cx="158153" cy="157206"/>
            <a:chOff x="5891057" y="1838917"/>
            <a:chExt cx="210871" cy="188647"/>
          </a:xfrm>
        </p:grpSpPr>
        <p:sp>
          <p:nvSpPr>
            <p:cNvPr id="97" name="Прямоугольник 96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924375" y="1863479"/>
              <a:ext cx="74500" cy="141135"/>
            </a:xfrm>
            <a:prstGeom prst="rect">
              <a:avLst/>
            </a:prstGeom>
            <a:solidFill>
              <a:srgbClr val="898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cs typeface="Times New Roman" panose="02020603050405020304" pitchFamily="18" charset="0"/>
              </a:endParaRPr>
            </a:p>
          </p:txBody>
        </p:sp>
        <p:sp>
          <p:nvSpPr>
            <p:cNvPr id="98" name="Равнобедренный треугольник 97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955876" y="1881513"/>
              <a:ext cx="188647" cy="103456"/>
            </a:xfrm>
            <a:prstGeom prst="triangle">
              <a:avLst/>
            </a:prstGeom>
            <a:solidFill>
              <a:srgbClr val="1C4073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99" name="Rectangle 5">
            <a:extLst>
              <a:ext uri="{FF2B5EF4-FFF2-40B4-BE49-F238E27FC236}">
                <a16:creationId xmlns:a16="http://schemas.microsoft.com/office/drawing/2014/main" xmlns="" id="{D0B877A5-1F6E-4064-89A4-F8E3101D52B2}"/>
              </a:ext>
            </a:extLst>
          </p:cNvPr>
          <p:cNvSpPr>
            <a:spLocks/>
          </p:cNvSpPr>
          <p:nvPr/>
        </p:nvSpPr>
        <p:spPr bwMode="auto">
          <a:xfrm>
            <a:off x="4577085" y="3653998"/>
            <a:ext cx="4468522" cy="2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900" dirty="0">
                <a:ea typeface="DINCondensedC" charset="0"/>
                <a:cs typeface="DIN Pro Bold" panose="020B0804020101020102" pitchFamily="34" charset="-52"/>
                <a:sym typeface="DINCondensedC" charset="0"/>
              </a:rPr>
              <a:t>ИНФОРМАЦИЯ, ПОРОЧАЩАЯ ЧЕСТЬ, ДОСТОИНСТВО ИЛИ ДЕЛОВУЮ РЕПУТАЦИЮ ГРАЖДАНИНА ЛИБО ДЕЛОВУЮ РЕПУТАЦИЮ ЮРИДИЧЕСКОГО ЛИЦА</a:t>
            </a:r>
          </a:p>
        </p:txBody>
      </p:sp>
      <p:sp>
        <p:nvSpPr>
          <p:cNvPr id="100" name="Rectangle 5">
            <a:extLst>
              <a:ext uri="{FF2B5EF4-FFF2-40B4-BE49-F238E27FC236}">
                <a16:creationId xmlns:a16="http://schemas.microsoft.com/office/drawing/2014/main" xmlns="" id="{D0B877A5-1F6E-4064-89A4-F8E3101D52B2}"/>
              </a:ext>
            </a:extLst>
          </p:cNvPr>
          <p:cNvSpPr>
            <a:spLocks/>
          </p:cNvSpPr>
          <p:nvPr/>
        </p:nvSpPr>
        <p:spPr bwMode="auto">
          <a:xfrm>
            <a:off x="4577086" y="3293954"/>
            <a:ext cx="4607387" cy="32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900" dirty="0">
                <a:ea typeface="DINCondensedC" charset="0"/>
                <a:cs typeface="DIN Pro Bold" panose="020B0804020101020102" pitchFamily="34" charset="-52"/>
                <a:sym typeface="DINCondensedC" charset="0"/>
              </a:rPr>
              <a:t>СВЕДЕНИЯ О ЛИЦАХ, В ОТНОШЕНИИ КОТОРЫХ В СООТВЕТСТВИИ С ЗАКОНОДАТЕЛЬСТВОМ ОБЕСПЕЧИВАЕТСЯ КОНФИДЕНЦИАЛЬНОСТЬ</a:t>
            </a:r>
          </a:p>
        </p:txBody>
      </p: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xmlns="" id="{F017BEE9-83B8-4D4A-ACEE-99CAD3A235B3}"/>
              </a:ext>
            </a:extLst>
          </p:cNvPr>
          <p:cNvGrpSpPr/>
          <p:nvPr/>
        </p:nvGrpSpPr>
        <p:grpSpPr>
          <a:xfrm>
            <a:off x="4343914" y="3694637"/>
            <a:ext cx="158153" cy="157206"/>
            <a:chOff x="5891057" y="1838917"/>
            <a:chExt cx="210871" cy="188647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924375" y="1863479"/>
              <a:ext cx="74500" cy="141135"/>
            </a:xfrm>
            <a:prstGeom prst="rect">
              <a:avLst/>
            </a:prstGeom>
            <a:solidFill>
              <a:srgbClr val="898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cs typeface="Times New Roman" panose="02020603050405020304" pitchFamily="18" charset="0"/>
              </a:endParaRPr>
            </a:p>
          </p:txBody>
        </p:sp>
        <p:sp>
          <p:nvSpPr>
            <p:cNvPr id="103" name="Равнобедренный треугольник 102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955876" y="1881513"/>
              <a:ext cx="188647" cy="103456"/>
            </a:xfrm>
            <a:prstGeom prst="triangle">
              <a:avLst/>
            </a:prstGeom>
            <a:solidFill>
              <a:srgbClr val="1C4073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104" name="Rectangle 4">
            <a:extLst>
              <a:ext uri="{FF2B5EF4-FFF2-40B4-BE49-F238E27FC236}">
                <a16:creationId xmlns:a16="http://schemas.microsoft.com/office/drawing/2014/main" xmlns="" id="{7CE08275-7303-4EDE-B282-F5CB4271521D}"/>
              </a:ext>
            </a:extLst>
          </p:cNvPr>
          <p:cNvSpPr>
            <a:spLocks/>
          </p:cNvSpPr>
          <p:nvPr/>
        </p:nvSpPr>
        <p:spPr bwMode="auto">
          <a:xfrm>
            <a:off x="2861898" y="3690845"/>
            <a:ext cx="1323964" cy="2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90000"/>
              </a:lnSpc>
            </a:pPr>
            <a:endParaRPr lang="en-US" sz="900" dirty="0">
              <a:solidFill>
                <a:srgbClr val="1C4073"/>
              </a:solidFill>
              <a:ea typeface="ヒラギノ角ゴ ProN W3" charset="0"/>
              <a:cs typeface="DIN Pro Black" panose="020B0A04020101010102" pitchFamily="34" charset="0"/>
              <a:sym typeface="DINCondensedC" charset="0"/>
            </a:endParaRPr>
          </a:p>
        </p:txBody>
      </p:sp>
      <p:sp>
        <p:nvSpPr>
          <p:cNvPr id="106" name="Rectangle 5">
            <a:extLst>
              <a:ext uri="{FF2B5EF4-FFF2-40B4-BE49-F238E27FC236}">
                <a16:creationId xmlns:a16="http://schemas.microsoft.com/office/drawing/2014/main" xmlns="" id="{D0B877A5-1F6E-4064-89A4-F8E3101D52B2}"/>
              </a:ext>
            </a:extLst>
          </p:cNvPr>
          <p:cNvSpPr>
            <a:spLocks/>
          </p:cNvSpPr>
          <p:nvPr/>
        </p:nvSpPr>
        <p:spPr bwMode="auto">
          <a:xfrm>
            <a:off x="316809" y="5328986"/>
            <a:ext cx="8413241" cy="32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800" dirty="0">
                <a:ea typeface="DINCondensedC" charset="0"/>
                <a:cs typeface="DIN Pro Bold" panose="020B0804020101020102" pitchFamily="34" charset="-52"/>
                <a:sym typeface="DINCondensedC" charset="0"/>
              </a:rPr>
              <a:t>*ПОСТАНОВЛЕНИЕ СУДЕБНОГО ПРИСТАВА-ИСПОЛНИТЕЛЯ ОБ </a:t>
            </a:r>
            <a:r>
              <a:rPr lang="ru-RU" sz="800" dirty="0"/>
              <a:t>ОГРАНИЧЕНИИ ДОСТУПА К ИНФОРМАЦИИ, РАСПРОСТРАНЯЕМОЙ В СЕТИ «ИНТЕРНЕТ», ПОРОЧАЩЕЙ ЧЕСТЬ, ДОСТОИНСТВО ИЛИ ДЕЛОВУЮ РЕПУТАЦИЮ ГРАЖДАНИНА ЛИБО ДЕЛОВУЮ РЕПУТАЦИЮ ЮРИДИЧЕСКОГО ЛИЦА</a:t>
            </a:r>
            <a:r>
              <a:rPr lang="ru-RU" sz="800" dirty="0">
                <a:ea typeface="DINCondensedC" charset="0"/>
                <a:cs typeface="DIN Pro Bold" panose="020B0804020101020102" pitchFamily="34" charset="-52"/>
                <a:sym typeface="DINCondensedC" charset="0"/>
              </a:rPr>
              <a:t> </a:t>
            </a:r>
          </a:p>
        </p:txBody>
      </p:sp>
      <p:sp>
        <p:nvSpPr>
          <p:cNvPr id="107" name="Rectangle 4">
            <a:extLst>
              <a:ext uri="{FF2B5EF4-FFF2-40B4-BE49-F238E27FC236}">
                <a16:creationId xmlns:a16="http://schemas.microsoft.com/office/drawing/2014/main" xmlns="" id="{7CE08275-7303-4EDE-B282-F5CB4271521D}"/>
              </a:ext>
            </a:extLst>
          </p:cNvPr>
          <p:cNvSpPr>
            <a:spLocks/>
          </p:cNvSpPr>
          <p:nvPr/>
        </p:nvSpPr>
        <p:spPr bwMode="auto">
          <a:xfrm>
            <a:off x="780255" y="3306684"/>
            <a:ext cx="3462617" cy="25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90000"/>
              </a:lnSpc>
            </a:pPr>
            <a:r>
              <a:rPr lang="ru-RU" sz="900" dirty="0">
                <a:solidFill>
                  <a:srgbClr val="1C4073"/>
                </a:solidFill>
                <a:ea typeface="ヒラギノ角ゴ ProN W3" charset="0"/>
                <a:cs typeface="DIN Pro Black" panose="020B0A04020101010102" pitchFamily="34" charset="0"/>
                <a:sym typeface="DINCondensedC" charset="0"/>
              </a:rPr>
              <a:t>МВД/ МЧС/ МО РФ/ ФСИН/ СВР/ ФСБ/ РОСГВАРДИЯ/ФСО/ФТС</a:t>
            </a:r>
            <a:endParaRPr lang="en-US" sz="900" dirty="0">
              <a:solidFill>
                <a:srgbClr val="1C4073"/>
              </a:solidFill>
              <a:ea typeface="ヒラギノ角ゴ ProN W3" charset="0"/>
              <a:cs typeface="DIN Pro Black" panose="020B0A04020101010102" pitchFamily="34" charset="0"/>
              <a:sym typeface="DINCondensedC" charset="0"/>
            </a:endParaRPr>
          </a:p>
        </p:txBody>
      </p:sp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8" y="1562149"/>
            <a:ext cx="1618395" cy="179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401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53A82CB-2B36-D838-BCE8-1BE244D8BF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905" y="41163"/>
            <a:ext cx="427352" cy="530339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07E7DE5A-1929-C130-C744-96B75F9A9B9C}"/>
              </a:ext>
            </a:extLst>
          </p:cNvPr>
          <p:cNvCxnSpPr>
            <a:cxnSpLocks/>
          </p:cNvCxnSpPr>
          <p:nvPr/>
        </p:nvCxnSpPr>
        <p:spPr>
          <a:xfrm>
            <a:off x="0" y="571500"/>
            <a:ext cx="9144000" cy="0"/>
          </a:xfrm>
          <a:prstGeom prst="line">
            <a:avLst/>
          </a:prstGeom>
          <a:ln>
            <a:solidFill>
              <a:srgbClr val="1C407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106680" y="75287"/>
            <a:ext cx="8168640" cy="407802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defTabSz="0"/>
            <a:r>
              <a:rPr lang="ru-RU" b="1" dirty="0">
                <a:solidFill>
                  <a:srgbClr val="1C4073"/>
                </a:solidFill>
                <a:cs typeface="DIN Pro Black" panose="020B0A04020101010102" pitchFamily="34" charset="0"/>
              </a:rPr>
              <a:t>РЕЕСТР ПРОТИВОПРАВНОЙ ИНФОРМАЦИИ (398-ФЗ)</a:t>
            </a:r>
          </a:p>
          <a:p>
            <a:pPr defTabSz="0"/>
            <a:r>
              <a:rPr lang="ru-RU" dirty="0">
                <a:cs typeface="DIN Pro Bold" panose="020B0804020101020102" pitchFamily="34" charset="-52"/>
              </a:rPr>
              <a:t>СТАТЬЯ 15.3 ФЕДЕРАЛЬНОГО ЗАКОНА № 149-ФЗ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0426C8C1-64B7-405B-850D-71C6207F538A}"/>
              </a:ext>
            </a:extLst>
          </p:cNvPr>
          <p:cNvSpPr/>
          <p:nvPr/>
        </p:nvSpPr>
        <p:spPr>
          <a:xfrm>
            <a:off x="1702452" y="571501"/>
            <a:ext cx="7303922" cy="407802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r>
              <a:rPr lang="ru-RU" b="1" dirty="0">
                <a:solidFill>
                  <a:srgbClr val="1C4073"/>
                </a:solidFill>
                <a:cs typeface="DIN Pro Black" panose="020B0A04020101010102" pitchFamily="34" charset="0"/>
              </a:rPr>
              <a:t>НА ОСНОВАНИИ ТРЕБОВАНИЙ ГЕНЕРАЛЬНОЙ ПРОКУРАТУРЫ РФ </a:t>
            </a:r>
            <a:r>
              <a:rPr lang="ru-RU" b="1" dirty="0">
                <a:cs typeface="DIN Pro Bold" panose="020B0804020101020102" pitchFamily="34" charset="-52"/>
              </a:rPr>
              <a:t>МЕРЫ ПО ОГРАНИЧЕНИЮ ДОСТУПА ПРИМЕНЯЮТСЯ </a:t>
            </a:r>
            <a:br>
              <a:rPr lang="ru-RU" b="1" dirty="0">
                <a:cs typeface="DIN Pro Bold" panose="020B0804020101020102" pitchFamily="34" charset="-52"/>
              </a:rPr>
            </a:br>
            <a:r>
              <a:rPr lang="ru-RU" b="1" dirty="0">
                <a:cs typeface="DIN Pro Bold" panose="020B0804020101020102" pitchFamily="34" charset="-52"/>
              </a:rPr>
              <a:t>К САЙТАМ, НА КОТОРЫХ РАЗМЕЩАЮТСЯ: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261762" y="668852"/>
            <a:ext cx="1391099" cy="677333"/>
          </a:xfrm>
          <a:prstGeom prst="rect">
            <a:avLst/>
          </a:prstGeom>
          <a:ln w="38100">
            <a:solidFill>
              <a:srgbClr val="1C407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cs typeface="DIN Pro Bold" panose="020B0804020101020102" pitchFamily="34" charset="-52"/>
              </a:rPr>
              <a:t>Статья 15.3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289295" y="4583355"/>
            <a:ext cx="1367545" cy="431132"/>
          </a:xfrm>
          <a:prstGeom prst="rect">
            <a:avLst/>
          </a:prstGeom>
          <a:ln w="38100">
            <a:solidFill>
              <a:srgbClr val="1C407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cs typeface="DIN Pro Bold" panose="020B0804020101020102" pitchFamily="34" charset="-52"/>
              </a:rPr>
              <a:t>Статья 15.3-1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="" xmlns:a16="http://schemas.microsoft.com/office/drawing/2014/main" id="{0426C8C1-64B7-405B-850D-71C6207F538A}"/>
              </a:ext>
            </a:extLst>
          </p:cNvPr>
          <p:cNvSpPr/>
          <p:nvPr/>
        </p:nvSpPr>
        <p:spPr>
          <a:xfrm>
            <a:off x="1702451" y="4510382"/>
            <a:ext cx="7245180" cy="530913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r>
              <a:rPr lang="ru-RU" sz="1000" b="1" dirty="0">
                <a:cs typeface="DIN Pro Bold" panose="020B0804020101020102" pitchFamily="34" charset="-52"/>
              </a:rPr>
              <a:t>ОГРАНИЧЕНИЕ ДОСТУПА К ИНФОРМАЦИИ, РАСПРОСТРАНЯЕМОЙ С НАРУШЕНИЕМ ТРЕБОВАНИЙ ЗАКОНОДАТЕЛЬСТВА РФ О ВЫБОРАХ И РЕФЕРЕНДУМАХ, И (ИЛИ) АГИТАЦИОННЫМ МАТЕРИАЛАМ, ИЗГОТОВЛЕННЫМ И (ИЛИ) РАСПРОСТРАНЯЕМЫМ С НАРУШЕНИЕМ ТРЕБОВАНИЙ ЗАКОНОДАТЕЛЬСТВА РФ О ВЫБОРАХ И РЕФЕРЕНДУМАХ </a:t>
            </a:r>
            <a:endParaRPr lang="en-US" sz="1000" b="1" dirty="0">
              <a:latin typeface="DIN Pro Black" panose="020B0A04020101010102"/>
              <a:cs typeface="DIN Pro Bold" panose="020B0804020101020102" pitchFamily="34" charset="-52"/>
            </a:endParaRPr>
          </a:p>
          <a:p>
            <a:r>
              <a:rPr lang="ru-RU" sz="1000" b="1" dirty="0">
                <a:solidFill>
                  <a:srgbClr val="1C4073"/>
                </a:solidFill>
                <a:cs typeface="DIN Pro Black" panose="020B0A04020101010102" pitchFamily="34" charset="0"/>
              </a:rPr>
              <a:t>НА ОСНОВАНИИ ПРЕДСТАВЛЕНИЙ ЦИК РОССИИ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="" xmlns:a16="http://schemas.microsoft.com/office/drawing/2014/main" id="{3CC0037E-F8C9-4FB4-AE33-2F196C6402D2}"/>
              </a:ext>
            </a:extLst>
          </p:cNvPr>
          <p:cNvSpPr/>
          <p:nvPr/>
        </p:nvSpPr>
        <p:spPr>
          <a:xfrm>
            <a:off x="257785" y="1890242"/>
            <a:ext cx="1399055" cy="859031"/>
          </a:xfrm>
          <a:prstGeom prst="rect">
            <a:avLst/>
          </a:prstGeom>
          <a:ln w="38100">
            <a:solidFill>
              <a:srgbClr val="1C407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77" tIns="34289" rIns="68577" bIns="34289" rtlCol="0" anchor="ctr"/>
          <a:lstStyle/>
          <a:p>
            <a:pPr algn="ctr">
              <a:lnSpc>
                <a:spcPct val="90000"/>
              </a:lnSpc>
            </a:pPr>
            <a:r>
              <a:rPr lang="ru-RU" sz="1000" b="1" dirty="0">
                <a:solidFill>
                  <a:schemeClr val="tx1"/>
                </a:solidFill>
                <a:cs typeface="DIN Pro Bold" panose="020B0804020101020102" pitchFamily="34" charset="-52"/>
              </a:rPr>
              <a:t>СРОК НА УДАЛЕНИЕ </a:t>
            </a:r>
            <a:br>
              <a:rPr lang="ru-RU" sz="1000" b="1" dirty="0">
                <a:solidFill>
                  <a:schemeClr val="tx1"/>
                </a:solidFill>
                <a:cs typeface="DIN Pro Bold" panose="020B0804020101020102" pitchFamily="34" charset="-52"/>
              </a:rPr>
            </a:br>
            <a:r>
              <a:rPr lang="ru-RU" sz="1000" b="1" dirty="0">
                <a:solidFill>
                  <a:schemeClr val="tx1"/>
                </a:solidFill>
                <a:cs typeface="DIN Pro Bold" panose="020B0804020101020102" pitchFamily="34" charset="-52"/>
              </a:rPr>
              <a:t>НЕ ПРЕДУСМОТРЕН –  </a:t>
            </a:r>
            <a:r>
              <a:rPr lang="ru-RU" sz="1000" b="1" dirty="0">
                <a:solidFill>
                  <a:srgbClr val="3C1E78"/>
                </a:solidFill>
                <a:cs typeface="DIN Pro Bold" panose="020B0804020101020102" pitchFamily="34" charset="-52"/>
              </a:rPr>
              <a:t/>
            </a:r>
            <a:br>
              <a:rPr lang="ru-RU" sz="1000" b="1" dirty="0">
                <a:solidFill>
                  <a:srgbClr val="3C1E78"/>
                </a:solidFill>
                <a:cs typeface="DIN Pro Bold" panose="020B0804020101020102" pitchFamily="34" charset="-52"/>
              </a:rPr>
            </a:br>
            <a:r>
              <a:rPr lang="ru-RU" sz="1000" b="1" dirty="0">
                <a:solidFill>
                  <a:srgbClr val="1C4073"/>
                </a:solidFill>
                <a:cs typeface="DIN Pro Black" panose="020B0A04020101010102" pitchFamily="34" charset="0"/>
              </a:rPr>
              <a:t>НЕЗАМЕДЛИТЕЛЬНАЯ </a:t>
            </a:r>
            <a:br>
              <a:rPr lang="ru-RU" sz="1000" b="1" dirty="0">
                <a:solidFill>
                  <a:srgbClr val="1C4073"/>
                </a:solidFill>
                <a:cs typeface="DIN Pro Black" panose="020B0A04020101010102" pitchFamily="34" charset="0"/>
              </a:rPr>
            </a:br>
            <a:r>
              <a:rPr lang="ru-RU" sz="1000" b="1" dirty="0">
                <a:solidFill>
                  <a:srgbClr val="1C4073"/>
                </a:solidFill>
                <a:cs typeface="DIN Pro Black" panose="020B0A04020101010102" pitchFamily="34" charset="0"/>
              </a:rPr>
              <a:t>БЛОКИРОВКА</a:t>
            </a:r>
          </a:p>
        </p:txBody>
      </p:sp>
      <p:sp>
        <p:nvSpPr>
          <p:cNvPr id="45" name="Номер слайда 44"/>
          <p:cNvSpPr>
            <a:spLocks noGrp="1"/>
          </p:cNvSpPr>
          <p:nvPr>
            <p:ph type="sldNum" sz="quarter" idx="12"/>
          </p:nvPr>
        </p:nvSpPr>
        <p:spPr>
          <a:xfrm>
            <a:off x="7086600" y="5410731"/>
            <a:ext cx="2057400" cy="304271"/>
          </a:xfrm>
        </p:spPr>
        <p:txBody>
          <a:bodyPr/>
          <a:lstStyle/>
          <a:p>
            <a:fld id="{F584FC3D-C732-4AE0-8F5F-0A9A0861B5D5}" type="slidenum">
              <a:rPr lang="ru-RU" sz="1400">
                <a:cs typeface="DIN Pro Bold" panose="020B0804020101020102" pitchFamily="34" charset="-52"/>
              </a:rPr>
              <a:pPr/>
              <a:t>3</a:t>
            </a:fld>
            <a:endParaRPr lang="ru-RU" sz="1400" dirty="0">
              <a:cs typeface="DIN Pro Bold" panose="020B0804020101020102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40077" y="1007518"/>
            <a:ext cx="6974962" cy="3562512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r>
              <a:rPr lang="ru-RU" sz="1350" b="1" dirty="0">
                <a:solidFill>
                  <a:srgbClr val="FF0000"/>
                </a:solidFill>
                <a:cs typeface="DIN Pro Bold" panose="020B0804020101020102" pitchFamily="34" charset="-52"/>
                <a:sym typeface="DINCondensedC" pitchFamily="82" charset="0"/>
              </a:rPr>
              <a:t>1) ПРИЗЫВЫ К ОСУЩЕСТВЛЕНИЮ ЭКСТРЕМИСТСКОЙ ДЕЯТЕЛЬНОСТИ,  ПРИЗЫВЫ К УЧАСТИЮ В МАССОВЫХ (ПУБЛИЧНЫХ) МЕРОПРИЯТИЯХ, ПРОВОДИМЫХ С НАРУШЕНИЕМ УСТАНОВЛЕННОГО ПОРЯДКА И МАССОВЫМ БЕСПОРЯДКАМ</a:t>
            </a:r>
          </a:p>
          <a:p>
            <a:r>
              <a:rPr lang="ru-RU" sz="1350" b="1" dirty="0">
                <a:solidFill>
                  <a:srgbClr val="FF0000"/>
                </a:solidFill>
                <a:cs typeface="DIN Pro Bold" panose="020B0804020101020102" pitchFamily="34" charset="-52"/>
                <a:sym typeface="DINCondensedC" pitchFamily="82" charset="0"/>
              </a:rPr>
              <a:t>2) НЕДОСТОВЕРНАЯ ОБЩЕСТВЕННО ЗНАЧИМАЯ </a:t>
            </a:r>
            <a:r>
              <a:rPr lang="ru-RU" sz="1350" b="1" dirty="0" smtClean="0">
                <a:solidFill>
                  <a:srgbClr val="FF0000"/>
                </a:solidFill>
                <a:cs typeface="DIN Pro Bold" panose="020B0804020101020102" pitchFamily="34" charset="-52"/>
                <a:sym typeface="DINCondensedC" pitchFamily="82" charset="0"/>
              </a:rPr>
              <a:t>ИНФОРМАЦИЯ, ЛОЖНЫЕ СООБЩЕНИЯ О ТЕРРАКТАХ</a:t>
            </a:r>
            <a:endParaRPr lang="ru-RU" sz="1350" b="1" dirty="0">
              <a:solidFill>
                <a:srgbClr val="FF0000"/>
              </a:solidFill>
              <a:cs typeface="DIN Pro Bold" panose="020B0804020101020102" pitchFamily="34" charset="-52"/>
              <a:sym typeface="DINCondensedC" pitchFamily="82" charset="0"/>
            </a:endParaRPr>
          </a:p>
          <a:p>
            <a:r>
              <a:rPr lang="ru-RU" sz="1350" b="1" dirty="0">
                <a:solidFill>
                  <a:srgbClr val="FF0000"/>
                </a:solidFill>
                <a:cs typeface="DIN Pro Bold" panose="020B0804020101020102" pitchFamily="34" charset="-52"/>
                <a:sym typeface="DINCondensedC" pitchFamily="82" charset="0"/>
              </a:rPr>
              <a:t>3) ДИСКРЕДИТАЦИЯ ВООРУЖЕННЫХ СИЛ РОССИЙКОЙ ФЕДЕРАЦИИ </a:t>
            </a:r>
          </a:p>
          <a:p>
            <a:r>
              <a:rPr lang="ru-RU" sz="1350" b="1" dirty="0">
                <a:solidFill>
                  <a:srgbClr val="FF0000"/>
                </a:solidFill>
              </a:rPr>
              <a:t>4) ПРЕДЛОЖЕНИЯ О ФИНАНСИРОВАНИИ ПРОТИВНИКА </a:t>
            </a:r>
          </a:p>
          <a:p>
            <a:r>
              <a:rPr lang="ru-RU" sz="1350" b="1" dirty="0">
                <a:solidFill>
                  <a:srgbClr val="FF0000"/>
                </a:solidFill>
              </a:rPr>
              <a:t>5) ПРИЗЫВЫ К ВВЕДЕНИЮ САНКЦИЙ</a:t>
            </a:r>
          </a:p>
          <a:p>
            <a:r>
              <a:rPr lang="ru-RU" sz="1350" b="1" dirty="0">
                <a:solidFill>
                  <a:srgbClr val="FF0000"/>
                </a:solidFill>
                <a:cs typeface="DIN Pro Bold" panose="020B0804020101020102" pitchFamily="34" charset="-52"/>
                <a:sym typeface="DINCondensedC" pitchFamily="82" charset="0"/>
              </a:rPr>
              <a:t>6) ОПРАВДАНИЕ ЭКСТРЕМИСТСКОЙ И ТЕРРОРИСТИЧЕСКОЙ ДЕЯТЕЛЬНОСТИ</a:t>
            </a:r>
          </a:p>
          <a:p>
            <a:r>
              <a:rPr lang="ru-RU" sz="1350" b="1" dirty="0"/>
              <a:t>7) </a:t>
            </a:r>
            <a:r>
              <a:rPr lang="ru-RU" sz="1350" b="1" dirty="0" smtClean="0"/>
              <a:t>ПРОДАЖА ПОДДЕЛЬНЫХ ДОКУМЕНТОВ</a:t>
            </a:r>
            <a:endParaRPr lang="ru-RU" sz="1350" b="1" dirty="0"/>
          </a:p>
          <a:p>
            <a:r>
              <a:rPr lang="ru-RU" sz="1350" b="1" dirty="0">
                <a:cs typeface="DIN Pro Bold" panose="020B0804020101020102" pitchFamily="34" charset="-52"/>
                <a:sym typeface="DINCondensedC" pitchFamily="82" charset="0"/>
              </a:rPr>
              <a:t>8) ИНФОРМАЦИОННЫЕ МАТЕРИАЛЫ ЭКСТРЕМИСТСКИХ ОРГАНИЗАЦИЙ, НЕЖЕЛАТЕЛЬНЫХ ОРГАНИЗАЦИЙ</a:t>
            </a:r>
          </a:p>
          <a:p>
            <a:r>
              <a:rPr lang="ru-RU" sz="1350" b="1" dirty="0">
                <a:cs typeface="DIN Pro Bold" panose="020B0804020101020102" pitchFamily="34" charset="-52"/>
                <a:sym typeface="DINCondensedC" pitchFamily="82" charset="0"/>
              </a:rPr>
              <a:t>9) ИНФОРМАЦИОННЫЕ МАТЕРИАЛЫ О НЕЗАКОННОЙ ФИНАНСОВОЙ ДЕЯТЕЛЬНОСТИ</a:t>
            </a:r>
          </a:p>
          <a:p>
            <a:r>
              <a:rPr lang="ru-RU" sz="1350" b="1" dirty="0">
                <a:cs typeface="DIN Pro Bold" panose="020B0804020101020102" pitchFamily="34" charset="-52"/>
                <a:sym typeface="DINCondensedC" pitchFamily="82" charset="0"/>
              </a:rPr>
              <a:t>10) ИНФОРМАЦИЯ ОБ ОСУЩЕСТВЛЕНИИ СБОРА ПОЖЕРТВОВАНИИ РЕЛИГИОЗНЫМИ ОРГАНИЗАЦИЯМИ В СВЯЗИ С ПРОВЕДЕНИЕМ РЕЛИГИОЗНЫХ ОБРЯДОВ И ЦЕРЕМОНИЙ В НАРУШЕНИЕ ДЕЙСТВУЮЩЕГО ЗАКОНОДАТЕЛЬСТВА</a:t>
            </a:r>
          </a:p>
          <a:p>
            <a:r>
              <a:rPr lang="ru-RU" sz="1350" b="1" dirty="0">
                <a:sym typeface="DINCondensedC" pitchFamily="82" charset="0"/>
              </a:rPr>
              <a:t>11)</a:t>
            </a:r>
            <a:r>
              <a:rPr lang="ru-RU" sz="1350" b="1" dirty="0"/>
              <a:t> </a:t>
            </a:r>
            <a:r>
              <a:rPr lang="ru-RU" sz="1350" b="1" dirty="0">
                <a:sym typeface="DINCondensedC" pitchFamily="82" charset="0"/>
              </a:rPr>
              <a:t>СВЕДЕНИЯ, ОГРАНИЧЕННЫЕ ДЛЯ РАСПРОСТРАНЕНИЯ АКТАМИ ПРЕЗИДЕНТА РОССИЙКОЙ ФЕДЕРАЦИИ </a:t>
            </a:r>
          </a:p>
          <a:p>
            <a:r>
              <a:rPr lang="ru-RU" sz="1350" b="1" dirty="0">
                <a:sym typeface="DINCondensedC" pitchFamily="82" charset="0"/>
              </a:rPr>
              <a:t>12) ИЗОБРАЖЕНИЕ  (В Т.Ч. ВИДЕО) ПРЕСТУПЛЕНИЙ</a:t>
            </a:r>
          </a:p>
          <a:p>
            <a:r>
              <a:rPr lang="ru-RU" sz="1350" b="1" dirty="0">
                <a:sym typeface="DINCondensedC" pitchFamily="82" charset="0"/>
              </a:rPr>
              <a:t>13) </a:t>
            </a:r>
            <a:r>
              <a:rPr lang="ru-RU" sz="1350" b="1" dirty="0"/>
              <a:t>СВЕДЕНИЯ, ПОЗВОЛЯЮЩИЕ ПОЛУЧИТЬ ДОСТУП ПЕРЕЧИСЛЕННОЙ ИНФОРМАЦИИ ИЛИ МАТЕРИАЛАМ</a:t>
            </a:r>
          </a:p>
          <a:p>
            <a:endParaRPr lang="ru-RU" b="1" dirty="0">
              <a:cs typeface="DIN Pro Bold" panose="020B0804020101020102" pitchFamily="34" charset="-52"/>
              <a:sym typeface="DINCondensedC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1339" y="5222024"/>
            <a:ext cx="1375501" cy="33085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lIns="68577" tIns="34289" rIns="68577" bIns="34289">
            <a:spAutoFit/>
          </a:bodyPr>
          <a:lstStyle/>
          <a:p>
            <a:pPr algn="ctr"/>
            <a:r>
              <a:rPr lang="ru-RU" sz="1700" dirty="0">
                <a:cs typeface="DIN Pro Bold" panose="020B0804020101020102" pitchFamily="34" charset="-52"/>
              </a:rPr>
              <a:t>Статья 15.3-2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02451" y="5113412"/>
            <a:ext cx="7245180" cy="530913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r>
              <a:rPr lang="ru-RU" sz="1000" b="1" dirty="0"/>
              <a:t>ПОСТЯННОЕ ОГРАНИЧЕНИЕ ДОСТУПА К ИНФОРМАЦИОННЫМ РЕСУРСАМ, НА КОТОРЫХ НЕОДНОКРАТНО РАЗМЕЩАЛАСЬ ИНФОРМАЦИЯ, РАСПРОСТРАНЯЕМАЯ С НАРУШЕНИЕМ ТРЕБОВАНИЙ ЗАКОНОДАТЕЛЬСТВА РОССИЙСКОЙ ФЕДЕРАЦИИ </a:t>
            </a:r>
            <a:br>
              <a:rPr lang="ru-RU" sz="1000" b="1" dirty="0"/>
            </a:b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</a:rPr>
              <a:t>НА ОСНОВАНИИ ТРЕБОВАНИЯ ГЕНЕРАЛЬНОЙ ПРОКУРАТУРЫ РФ</a:t>
            </a:r>
          </a:p>
        </p:txBody>
      </p:sp>
    </p:spTree>
    <p:extLst>
      <p:ext uri="{BB962C8B-B14F-4D97-AF65-F5344CB8AC3E}">
        <p14:creationId xmlns:p14="http://schemas.microsoft.com/office/powerpoint/2010/main" val="177145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C17CED4-1238-288A-CDE3-280DA46D7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>
                <a:solidFill>
                  <a:srgbClr val="262626">
                    <a:tint val="75000"/>
                  </a:srgbClr>
                </a:solidFill>
              </a:rPr>
              <a:pPr/>
              <a:t>4</a:t>
            </a:fld>
            <a:endParaRPr lang="ru-RU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D41D3303-9C01-0F32-CD3C-57BF4DFE33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63" y="1421908"/>
            <a:ext cx="233303" cy="259226"/>
          </a:xfrm>
          <a:prstGeom prst="rect">
            <a:avLst/>
          </a:prstGeom>
        </p:spPr>
      </p:pic>
      <p:sp>
        <p:nvSpPr>
          <p:cNvPr id="35" name="Заголовок 5">
            <a:extLst>
              <a:ext uri="{FF2B5EF4-FFF2-40B4-BE49-F238E27FC236}">
                <a16:creationId xmlns:a16="http://schemas.microsoft.com/office/drawing/2014/main" xmlns="" id="{876A7FEB-9DBE-4CBC-6BB2-B04C405158B3}"/>
              </a:ext>
            </a:extLst>
          </p:cNvPr>
          <p:cNvSpPr txBox="1">
            <a:spLocks/>
          </p:cNvSpPr>
          <p:nvPr/>
        </p:nvSpPr>
        <p:spPr>
          <a:xfrm>
            <a:off x="397064" y="132615"/>
            <a:ext cx="7497314" cy="48631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16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5390"/>
                </a:solidFill>
              </a:rPr>
              <a:t>Меры</a:t>
            </a:r>
            <a:endParaRPr lang="ru-RU" sz="2400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61" y="1094418"/>
            <a:ext cx="1618395" cy="179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797" y="849018"/>
            <a:ext cx="4444603" cy="49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60" y="3555471"/>
            <a:ext cx="1672128" cy="185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797" y="3204369"/>
            <a:ext cx="4444603" cy="49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7064" y="1094418"/>
            <a:ext cx="4784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Способы пресечения распространения противоправной информации, распространяемой в сети  «Интернет»:</a:t>
            </a: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Владелец ресурса удаляет информацию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Провайдер хостинга ограничивает доступ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Операторы связи ограничивают доступ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Роскомнадзор ограничивает доступ (особый режим)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9643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РКН-2">
      <a:dk1>
        <a:srgbClr val="262626"/>
      </a:dk1>
      <a:lt1>
        <a:sysClr val="window" lastClr="FFFFFF"/>
      </a:lt1>
      <a:dk2>
        <a:srgbClr val="005390"/>
      </a:dk2>
      <a:lt2>
        <a:srgbClr val="E9E9E9"/>
      </a:lt2>
      <a:accent1>
        <a:srgbClr val="005390"/>
      </a:accent1>
      <a:accent2>
        <a:srgbClr val="00A1DE"/>
      </a:accent2>
      <a:accent3>
        <a:srgbClr val="BF0000"/>
      </a:accent3>
      <a:accent4>
        <a:srgbClr val="F79646"/>
      </a:accent4>
      <a:accent5>
        <a:srgbClr val="FFC000"/>
      </a:accent5>
      <a:accent6>
        <a:srgbClr val="278D19"/>
      </a:accent6>
      <a:hlink>
        <a:srgbClr val="0070C0"/>
      </a:hlink>
      <a:folHlink>
        <a:srgbClr val="800080"/>
      </a:folHlink>
    </a:clrScheme>
    <a:fontScheme name="DIN Pro">
      <a:majorFont>
        <a:latin typeface="DIN Pro Black"/>
        <a:ea typeface=""/>
        <a:cs typeface=""/>
      </a:majorFont>
      <a:minorFont>
        <a:latin typeface="DIN Pro Cond Medium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3127</TotalTime>
  <Words>517</Words>
  <Application>Microsoft Office PowerPoint</Application>
  <PresentationFormat>Экран (16:10)</PresentationFormat>
  <Paragraphs>70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Arial</vt:lpstr>
      <vt:lpstr>DIN Pro Bold</vt:lpstr>
      <vt:lpstr>DINCondensedC</vt:lpstr>
      <vt:lpstr>Calibri</vt:lpstr>
      <vt:lpstr>Times New Roman</vt:lpstr>
      <vt:lpstr>ヒラギノ角ゴ ProN W3</vt:lpstr>
      <vt:lpstr>DIN Pro Black</vt:lpstr>
      <vt:lpstr>DIN Pro Cond Medium</vt:lpstr>
      <vt:lpstr>Тема Office</vt:lpstr>
      <vt:lpstr>Ограничение доступа к противоправной и запрещенной информации в сети Интернет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Клейменов</dc:creator>
  <cp:lastModifiedBy>Глушанина</cp:lastModifiedBy>
  <cp:revision>215</cp:revision>
  <cp:lastPrinted>2021-08-18T06:50:33Z</cp:lastPrinted>
  <dcterms:created xsi:type="dcterms:W3CDTF">2021-02-25T05:49:27Z</dcterms:created>
  <dcterms:modified xsi:type="dcterms:W3CDTF">2025-08-19T08:49:14Z</dcterms:modified>
</cp:coreProperties>
</file>