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</p:sldMasterIdLst>
  <p:notesMasterIdLst>
    <p:notesMasterId r:id="rId33"/>
  </p:notesMasterIdLst>
  <p:sldIdLst>
    <p:sldId id="256" r:id="rId2"/>
    <p:sldId id="304" r:id="rId3"/>
    <p:sldId id="305" r:id="rId4"/>
    <p:sldId id="306" r:id="rId5"/>
    <p:sldId id="308" r:id="rId6"/>
    <p:sldId id="309" r:id="rId7"/>
    <p:sldId id="315" r:id="rId8"/>
    <p:sldId id="328" r:id="rId9"/>
    <p:sldId id="331" r:id="rId10"/>
    <p:sldId id="330" r:id="rId11"/>
    <p:sldId id="329" r:id="rId12"/>
    <p:sldId id="310" r:id="rId13"/>
    <p:sldId id="314" r:id="rId14"/>
    <p:sldId id="311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17" r:id="rId26"/>
    <p:sldId id="316" r:id="rId27"/>
    <p:sldId id="332" r:id="rId28"/>
    <p:sldId id="333" r:id="rId29"/>
    <p:sldId id="313" r:id="rId30"/>
    <p:sldId id="312" r:id="rId31"/>
    <p:sldId id="276" r:id="rId32"/>
  </p:sldIdLst>
  <p:sldSz cx="10688638" cy="7562850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2568ED"/>
    <a:srgbClr val="984806"/>
    <a:srgbClr val="800000"/>
    <a:srgbClr val="0034A5"/>
    <a:srgbClr val="0B1783"/>
    <a:srgbClr val="4D2403"/>
    <a:srgbClr val="004286"/>
    <a:srgbClr val="FFD88F"/>
  </p:clrMru>
</p:presentationPr>
</file>

<file path=ppt/tableStyles.xml><?xml version="1.0" encoding="utf-8"?>
<a:tblStyleLst xmlns:a="http://schemas.openxmlformats.org/drawingml/2006/main" def="{53FFB970-C59D-4FE5-A9DA-1DC6C99B7BA2}">
  <a:tblStyle styleId="{53FFB970-C59D-4FE5-A9DA-1DC6C99B7BA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0F62A36-6C65-4C65-9399-E7940CDDA2F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603"/>
  </p:normalViewPr>
  <p:slideViewPr>
    <p:cSldViewPr snapToGrid="0">
      <p:cViewPr>
        <p:scale>
          <a:sx n="90" d="100"/>
          <a:sy n="90" d="100"/>
        </p:scale>
        <p:origin x="-1704" y="-24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3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9" tIns="90739" rIns="90739" bIns="90739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Calibri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Shape 4"/>
          <p:cNvSpPr txBox="1">
            <a:spLocks noGrp="1"/>
          </p:cNvSpPr>
          <p:nvPr>
            <p:ph type="dt" idx="10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9" tIns="90739" rIns="90739" bIns="90739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Calibri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Shape 5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52475" y="739775"/>
            <a:ext cx="5230813" cy="370205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</p:spPr>
        <p:txBody>
          <a:bodyPr wrap="square" lIns="90739" tIns="90739" rIns="90739" bIns="90739" anchor="t" anchorCtr="0"/>
          <a:lstStyle>
            <a:lvl1pPr marL="0" marR="0" lvl="0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9222" name="Shape 7"/>
          <p:cNvSpPr txBox="1">
            <a:spLocks noGrp="1"/>
          </p:cNvSpPr>
          <p:nvPr>
            <p:ph type="ftr" idx="11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9" tIns="90739" rIns="90739" bIns="90739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Calibri" pitchFamily="34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39" tIns="45357" rIns="90739" bIns="45357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07B1D8C3-03B5-4420-9877-6409E8757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indent="762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defTabSz="10414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1507" name="Shape 16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8d640948a_0_18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08d640948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8ed815e4f_0_1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308ed815e4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8d640948a_0_28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08d64094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08ed815e4f_0_256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08ed815e4f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8ed815e4f_0_279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308ed815e4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8d640948a_0_39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g308d640948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61107" y="5059744"/>
            <a:ext cx="5293491" cy="4794066"/>
          </a:xfrm>
          <a:prstGeom prst="rect">
            <a:avLst/>
          </a:prstGeom>
          <a:noFill/>
          <a:ln>
            <a:noFill/>
          </a:ln>
        </p:spPr>
        <p:txBody>
          <a:bodyPr wrap="square" lIns="90077" tIns="90077" rIns="90077" bIns="90077" anchor="t" anchorCtr="0">
            <a:noAutofit/>
          </a:bodyPr>
          <a:lstStyle/>
          <a:p>
            <a:pPr indent="0">
              <a:buSzPct val="25000"/>
              <a:buNone/>
            </a:pP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85775" y="798513"/>
            <a:ext cx="5645150" cy="39957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155720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8d640948a_0_28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08d64094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73105" y="4687811"/>
            <a:ext cx="5389554" cy="4441663"/>
          </a:xfrm>
          <a:prstGeom prst="rect">
            <a:avLst/>
          </a:prstGeom>
          <a:noFill/>
          <a:ln>
            <a:noFill/>
          </a:ln>
        </p:spPr>
        <p:txBody>
          <a:bodyPr wrap="square" lIns="90725" tIns="90725" rIns="90725" bIns="90725" anchor="t" anchorCtr="0">
            <a:noAutofit/>
          </a:bodyPr>
          <a:lstStyle/>
          <a:p>
            <a:pPr indent="0">
              <a:buSzPct val="25000"/>
              <a:buNone/>
            </a:pPr>
            <a:endParaRPr dirty="0"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759779" y="740133"/>
            <a:ext cx="5216205" cy="37022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="" xmlns:p14="http://schemas.microsoft.com/office/powerpoint/2010/main" val="1944592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16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numCol="1" compatLnSpc="1">
            <a:prstTxWarp prst="textNoShape">
              <a:avLst/>
            </a:prstTxWarp>
          </a:bodyPr>
          <a:lstStyle/>
          <a:p>
            <a:pPr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8915" name="Shape 161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8d640948a_0_28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08d640948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8d640948a_0_127:notes"/>
          <p:cNvSpPr txBox="1">
            <a:spLocks noGrp="1"/>
          </p:cNvSpPr>
          <p:nvPr>
            <p:ph type="body" idx="1"/>
          </p:nvPr>
        </p:nvSpPr>
        <p:spPr>
          <a:xfrm>
            <a:off x="673100" y="4687888"/>
            <a:ext cx="5389500" cy="44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25" tIns="90725" rIns="90725" bIns="90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08d640948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230813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801648" y="2349388"/>
            <a:ext cx="9085342" cy="162111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ctr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ctr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ctr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E2A8A-CCED-4957-B0B5-0D89A2392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3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97B1-A4D8-404E-A0F0-F4931DB00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78961" y="301116"/>
            <a:ext cx="5975246" cy="645468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34433" y="1582599"/>
            <a:ext cx="3516488" cy="5173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DAA1F-52C1-4B08-9B31-B48AAC852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2095048" y="675755"/>
            <a:ext cx="6413183" cy="45377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095048" y="5918981"/>
            <a:ext cx="6413183" cy="88758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10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1437" marR="0" lvl="1" indent="0" algn="l" rtl="0">
              <a:lnSpc>
                <a:spcPct val="100000"/>
              </a:lnSpc>
              <a:spcBef>
                <a:spcPts val="27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2873" marR="0" lvl="2" indent="0" algn="l" rtl="0">
              <a:lnSpc>
                <a:spcPct val="100000"/>
              </a:lnSpc>
              <a:spcBef>
                <a:spcPts val="22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64310" marR="0" lvl="3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85746" marR="0" lvl="4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07183" marR="0" lvl="5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8620" marR="0" lvl="6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0056" marR="0" lvl="7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71493" marR="0" lvl="8" indent="0" algn="l" rtl="0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5E4ED-9E51-42FE-A0E2-E799F2651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48755" y="-549657"/>
            <a:ext cx="4991131" cy="96197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A9EB-513C-4BE8-8C68-E671006CF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725269" y="2326858"/>
            <a:ext cx="6452932" cy="24049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2100"/>
            </a:lvl2pPr>
            <a:lvl3pPr lvl="2" indent="0">
              <a:spcBef>
                <a:spcPts val="0"/>
              </a:spcBef>
              <a:buFont typeface="Arial"/>
              <a:buNone/>
              <a:defRPr sz="2100"/>
            </a:lvl3pPr>
            <a:lvl4pPr lvl="3" indent="0">
              <a:spcBef>
                <a:spcPts val="0"/>
              </a:spcBef>
              <a:buFont typeface="Arial"/>
              <a:buNone/>
              <a:defRPr sz="2100"/>
            </a:lvl4pPr>
            <a:lvl5pPr lvl="4" indent="0">
              <a:spcBef>
                <a:spcPts val="0"/>
              </a:spcBef>
              <a:buFont typeface="Arial"/>
              <a:buNone/>
              <a:defRPr sz="2100"/>
            </a:lvl5pPr>
            <a:lvl6pPr lvl="5" indent="0">
              <a:spcBef>
                <a:spcPts val="0"/>
              </a:spcBef>
              <a:buFont typeface="Arial"/>
              <a:buNone/>
              <a:defRPr sz="2100"/>
            </a:lvl6pPr>
            <a:lvl7pPr lvl="6" indent="0">
              <a:spcBef>
                <a:spcPts val="0"/>
              </a:spcBef>
              <a:buFont typeface="Arial"/>
              <a:buNone/>
              <a:defRPr sz="2100"/>
            </a:lvl7pPr>
            <a:lvl8pPr lvl="7" indent="0">
              <a:spcBef>
                <a:spcPts val="0"/>
              </a:spcBef>
              <a:buFont typeface="Arial"/>
              <a:buNone/>
              <a:defRPr sz="2100"/>
            </a:lvl8pPr>
            <a:lvl9pPr lvl="8" indent="0">
              <a:spcBef>
                <a:spcPts val="0"/>
              </a:spcBef>
              <a:buFont typeface="Arial"/>
              <a:buNone/>
              <a:defRPr sz="21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826312" y="10988"/>
            <a:ext cx="6452932" cy="70366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91077" marR="0" lvl="0" indent="72422" algn="l" rtl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47334" marR="0" lvl="1" indent="79664" algn="l" rtl="0">
              <a:lnSpc>
                <a:spcPct val="100000"/>
              </a:lnSpc>
              <a:spcBef>
                <a:spcPts val="639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3592" marR="0" lvl="2" indent="86906" algn="l" rtl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5028" marR="0" lvl="3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46465" marR="0" lvl="4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867901" marR="0" lvl="5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389338" marR="0" lvl="6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910775" marR="0" lvl="7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432211" marR="0" lvl="8" indent="28969" algn="l" rtl="0">
              <a:lnSpc>
                <a:spcPct val="100000"/>
              </a:lnSpc>
              <a:spcBef>
                <a:spcPts val="45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13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14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4FB9-E2EC-4A72-BAA1-DFA47E8F8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"/>
          <p:cNvSpPr txBox="1"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2051" name="Shape 11"/>
          <p:cNvSpPr txBox="1"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534988" y="7010400"/>
            <a:ext cx="24939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888888"/>
              </a:buClr>
              <a:buFont typeface="Calibri" pitchFamily="34" charset="0"/>
              <a:buNone/>
              <a:defRPr sz="14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888888"/>
              </a:buClr>
              <a:buFont typeface="Calibri" pitchFamily="34" charset="0"/>
              <a:buNone/>
              <a:defRPr sz="14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7659688" y="7010400"/>
            <a:ext cx="24939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52121" rIns="104270" bIns="52121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888888"/>
              </a:buClr>
              <a:buSzPct val="25000"/>
              <a:defRPr sz="14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753FC466-7B13-441F-B2D3-9C21E671E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login.consultant.ru/link/?req=doc&amp;base=LAW&amp;n=354776&amp;dst=10132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ogin.consultant.ru/link/?req=doc&amp;base=INT&amp;n=54482&amp;dst=10037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SPB_Cover_A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hape 164"/>
          <p:cNvSpPr txBox="1">
            <a:spLocks noGrp="1"/>
          </p:cNvSpPr>
          <p:nvPr/>
        </p:nvSpPr>
        <p:spPr>
          <a:xfrm>
            <a:off x="673862" y="3302825"/>
            <a:ext cx="9409112" cy="15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fontAlgn="auto">
              <a:lnSpc>
                <a:spcPct val="120000"/>
              </a:lnSpc>
              <a:buClr>
                <a:schemeClr val="lt1"/>
              </a:buClr>
              <a:buSzPct val="25000"/>
              <a:defRPr/>
            </a:pPr>
            <a:r>
              <a:rPr lang="ru-RU" sz="24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Организация питания детей </a:t>
            </a:r>
          </a:p>
          <a:p>
            <a:pPr fontAlgn="auto">
              <a:lnSpc>
                <a:spcPct val="120000"/>
              </a:lnSpc>
              <a:buClr>
                <a:schemeClr val="lt1"/>
              </a:buClr>
              <a:buSzPct val="25000"/>
              <a:defRPr/>
            </a:pPr>
            <a:r>
              <a:rPr lang="ru-RU" sz="2400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в организованных коллективах</a:t>
            </a:r>
          </a:p>
          <a:p>
            <a:pPr fontAlgn="auto">
              <a:lnSpc>
                <a:spcPct val="120000"/>
              </a:lnSpc>
              <a:buClr>
                <a:schemeClr val="lt1"/>
              </a:buClr>
              <a:buSzPct val="25000"/>
              <a:defRPr/>
            </a:pPr>
            <a:endParaRPr lang="ru-RU" sz="2400" b="1" kern="0" cap="all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6" name="Shape 164"/>
          <p:cNvSpPr txBox="1">
            <a:spLocks noGrp="1"/>
          </p:cNvSpPr>
          <p:nvPr/>
        </p:nvSpPr>
        <p:spPr bwMode="auto">
          <a:xfrm>
            <a:off x="661988" y="355600"/>
            <a:ext cx="94091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120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bg-BG" sz="1400" dirty="0" smtClean="0">
                <a:solidFill>
                  <a:schemeClr val="bg1"/>
                </a:solidFill>
              </a:rPr>
              <a:t>УПРАВЛЕНИЕ ФЕДЕРАЛЬНОЙ СЛУЖБЫ </a:t>
            </a:r>
            <a:r>
              <a:rPr lang="bg-BG" sz="1400" dirty="0">
                <a:solidFill>
                  <a:schemeClr val="bg1"/>
                </a:solidFill>
              </a:rPr>
              <a:t>ПО НАДЗОРУ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bg-BG" sz="1400" dirty="0">
                <a:solidFill>
                  <a:schemeClr val="bg1"/>
                </a:solidFill>
              </a:rPr>
              <a:t>В СФЕРЕ ЗАЩИТЫ ПРАВ ПОТРЕБИТЕЛЕЙ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bg-BG" sz="1400" dirty="0">
                <a:solidFill>
                  <a:schemeClr val="bg1"/>
                </a:solidFill>
              </a:rPr>
              <a:t>И БЛАГОПОЛУЧИЯ </a:t>
            </a:r>
            <a:r>
              <a:rPr lang="bg-BG" sz="1400" dirty="0" smtClean="0">
                <a:solidFill>
                  <a:schemeClr val="bg1"/>
                </a:solidFill>
              </a:rPr>
              <a:t>ЧЕЛОВЕКА ПО ПЕРМСКОМУ КРАЮ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657" y="6056417"/>
            <a:ext cx="4524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Крюковская О.О.</a:t>
            </a:r>
          </a:p>
          <a:p>
            <a:pPr algn="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Заместитель начальника отдела надзора по гигиене детей и подростков</a:t>
            </a:r>
          </a:p>
          <a:p>
            <a:pPr algn="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Управления </a:t>
            </a:r>
            <a:r>
              <a:rPr lang="ru-RU" sz="1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Роспотребнадзора</a:t>
            </a:r>
            <a:endParaRPr lang="ru-RU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/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 Пермскому краю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3661" y="4176273"/>
            <a:ext cx="53435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			</a:t>
            </a:r>
          </a:p>
        </p:txBody>
      </p:sp>
      <p:sp>
        <p:nvSpPr>
          <p:cNvPr id="13" name="Google Shape;193;g308d640948a_0_127"/>
          <p:cNvSpPr txBox="1"/>
          <p:nvPr/>
        </p:nvSpPr>
        <p:spPr>
          <a:xfrm>
            <a:off x="834267" y="5096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>
                <a:solidFill>
                  <a:srgbClr val="800000"/>
                </a:solidFill>
              </a:rPr>
              <a:t>Медицинский осмотр сотрудников</a:t>
            </a:r>
            <a:endParaRPr sz="2400" dirty="0">
              <a:solidFill>
                <a:srgbClr val="8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5548" y="2097288"/>
          <a:ext cx="9431075" cy="3876040"/>
        </p:xfrm>
        <a:graphic>
          <a:graphicData uri="http://schemas.openxmlformats.org/drawingml/2006/table">
            <a:tbl>
              <a:tblPr firstRow="1" bandRow="1">
                <a:tableStyleId>{53FFB970-C59D-4FE5-A9DA-1DC6C99B7BA2}</a:tableStyleId>
              </a:tblPr>
              <a:tblGrid>
                <a:gridCol w="616685"/>
                <a:gridCol w="1775637"/>
                <a:gridCol w="1286540"/>
                <a:gridCol w="2392325"/>
                <a:gridCol w="33598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Работы</a:t>
                      </a:r>
                      <a:r>
                        <a:rPr lang="ru-RU" dirty="0" smtClean="0"/>
                        <a:t> в организациях, деятельность которых связана с воспитанием и обучением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раз в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Врач-оториноларинголог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Врач-дерматовенеролог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Врач-стоматолог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 Исследование крови на сифилис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Мазки на гонорею при поступлении на работу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Исследования на носительство возбудителей кишечных инфекций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серологическое обследование на брюшной тиф при поступлении на работу и в дальнейшем - по </a:t>
                      </a:r>
                      <a:r>
                        <a:rPr lang="ru-RU" dirty="0" err="1" smtClean="0"/>
                        <a:t>эпидпоказаниям</a:t>
                      </a:r>
                      <a:endParaRPr lang="ru-RU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dirty="0" smtClean="0"/>
                        <a:t>Исследования на гельминтозы при поступлении на работу и в дальнейшем - не реже 1 раза в год либо по </a:t>
                      </a:r>
                      <a:r>
                        <a:rPr lang="ru-RU" dirty="0" err="1" smtClean="0"/>
                        <a:t>эпидпоказаниям</a:t>
                      </a:r>
                      <a:r>
                        <a:rPr lang="ru-RU" dirty="0" smtClean="0"/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>
                <a:solidFill>
                  <a:srgbClr val="800000"/>
                </a:solidFill>
              </a:rPr>
              <a:t>Профилактические прививки </a:t>
            </a:r>
            <a:r>
              <a:rPr lang="bg-BG" sz="2400" dirty="0" smtClean="0">
                <a:solidFill>
                  <a:srgbClr val="800000"/>
                </a:solidFill>
              </a:rPr>
              <a:t>сотрудников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4159" y="948991"/>
            <a:ext cx="96011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Приказ Минздрава России от 06.12.2021 N 1122н (ред. от 12.12.2023) "Об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прививок"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95422" y="1828804"/>
          <a:ext cx="9760690" cy="3740160"/>
        </p:xfrm>
        <a:graphic>
          <a:graphicData uri="http://schemas.openxmlformats.org/drawingml/2006/table">
            <a:tbl>
              <a:tblPr firstRow="1" bandRow="1">
                <a:tableStyleId>{53FFB970-C59D-4FE5-A9DA-1DC6C99B7BA2}</a:tableStyleId>
              </a:tblPr>
              <a:tblGrid>
                <a:gridCol w="2274647"/>
                <a:gridCol w="7486043"/>
              </a:tblGrid>
              <a:tr h="40940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Наименование профилактической прививки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Категория и возраст граждан, подлежащих обязательной вакцинации</a:t>
                      </a:r>
                      <a:endParaRPr lang="ru-RU" sz="1100" b="1" dirty="0"/>
                    </a:p>
                  </a:txBody>
                  <a:tcPr/>
                </a:tc>
              </a:tr>
              <a:tr h="40940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Вакцинация против вирусного гепатита 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 55 лет включительно</a:t>
                      </a:r>
                      <a:endParaRPr lang="ru-RU" sz="1100" dirty="0"/>
                    </a:p>
                  </a:txBody>
                  <a:tcPr/>
                </a:tc>
              </a:tr>
              <a:tr h="409408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Ревакцинация против дифтерии, столбняка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Каждые 10 лет от момента</a:t>
                      </a:r>
                      <a:r>
                        <a:rPr lang="ru-RU" sz="1100" baseline="0" dirty="0" smtClean="0"/>
                        <a:t> последней вакцинации. Предельного возраста нет</a:t>
                      </a:r>
                      <a:endParaRPr lang="ru-RU" sz="1100" dirty="0"/>
                    </a:p>
                  </a:txBody>
                  <a:tcPr/>
                </a:tc>
              </a:tr>
              <a:tr h="73693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Вакцинация против кори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взрослые от 18 до 35 лет (включительно), не болевшие, не привитые, привитые однократно, не имеющие сведений о прививках против кори; взрослые от 36 до 55 лет (включительно), относящиеся к группам риска (работники медицинских и организаций, осуществляющих образовательную деятельность, организаций торговли, транспорта, коммунальной и социальной сферы</a:t>
                      </a:r>
                    </a:p>
                  </a:txBody>
                  <a:tcPr/>
                </a:tc>
              </a:tr>
              <a:tr h="73693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Вакцинация против гриппа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учащиеся 1 - 11 классов; обучающиеся в профессиональных образовательных организациях и образовательных организациях высшего образования; взрослые, работающие по отдельным профессиям и должностям (работники медицинских организаций и организаций, осуществляющих образовательную деятельность, организаций торговли, транспорта, коммунальной и социальной сферы)</a:t>
                      </a:r>
                    </a:p>
                  </a:txBody>
                  <a:tcPr/>
                </a:tc>
              </a:tr>
              <a:tr h="64800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Вакцинация против вирусного гепатита 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лица, подверженные профессиональному риску заражения (медицинские работники, работники сферы обслуживания населения, занятые на предприятиях пищевой промышленности, а также обслуживающие водопроводные и канализационные сооружения, оборудование и сети).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Вакцинация</a:t>
                      </a:r>
                      <a:r>
                        <a:rPr lang="ru-RU" sz="1100" b="1" baseline="0" dirty="0" smtClean="0"/>
                        <a:t> против </a:t>
                      </a:r>
                      <a:r>
                        <a:rPr lang="ru-RU" sz="1100" b="1" baseline="0" dirty="0" err="1" smtClean="0"/>
                        <a:t>шигеллезов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Лица, занятые в сфере общественного питания и коммунального благоустройства.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6810" y="5709684"/>
            <a:ext cx="951613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Постановление </a:t>
            </a:r>
            <a:r>
              <a:rPr lang="ru-RU" sz="1200" b="1" dirty="0" smtClean="0"/>
              <a:t>Правительства </a:t>
            </a:r>
            <a:r>
              <a:rPr lang="ru-RU" sz="1200" b="1" dirty="0" smtClean="0"/>
              <a:t>РФ от 15.07.1999 N 825 (ред. от 24.12.2014) "Об утверждении перечня работ, выполнение которых связано с высоким риском заболевания инфекционными болезнями и требует обязательного проведения профилактических </a:t>
            </a:r>
            <a:r>
              <a:rPr lang="ru-RU" sz="1200" b="1" dirty="0" smtClean="0"/>
              <a:t>прививок»</a:t>
            </a:r>
          </a:p>
          <a:p>
            <a:pPr algn="just"/>
            <a:endParaRPr lang="ru-RU" sz="1200" dirty="0" smtClean="0"/>
          </a:p>
          <a:p>
            <a:r>
              <a:rPr lang="ru-RU" sz="1200" dirty="0" smtClean="0"/>
              <a:t>8. Работы по обслуживанию канализационных сооружений, оборудования и сетей.</a:t>
            </a:r>
          </a:p>
          <a:p>
            <a:r>
              <a:rPr lang="ru-RU" sz="1200" dirty="0" smtClean="0"/>
              <a:t>9. </a:t>
            </a:r>
            <a:r>
              <a:rPr lang="ru-RU" sz="1200" dirty="0" smtClean="0"/>
              <a:t>12</a:t>
            </a:r>
            <a:r>
              <a:rPr lang="ru-RU" sz="1200" dirty="0" smtClean="0"/>
              <a:t>. Работы в организациях, осуществляющих образовательную деятельность.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8d640948a_0_127"/>
          <p:cNvSpPr txBox="1"/>
          <p:nvPr/>
        </p:nvSpPr>
        <p:spPr>
          <a:xfrm>
            <a:off x="652049" y="337379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Организация питания в детском учреждении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6;g308d640948a_0_196"/>
          <p:cNvSpPr txBox="1"/>
          <p:nvPr/>
        </p:nvSpPr>
        <p:spPr>
          <a:xfrm>
            <a:off x="662000" y="954157"/>
            <a:ext cx="9409200" cy="587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bg-BG" sz="1800" b="1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8.2 </a:t>
            </a:r>
            <a:r>
              <a:rPr lang="ru-RU" sz="1800" b="1" dirty="0" smtClean="0">
                <a:latin typeface="Calibri" pitchFamily="34" charset="0"/>
              </a:rPr>
              <a:t>При организации общественного питания детей, нуждающихся в лечебном и диетическом питании в организованных детских коллективах, должны соблюдаться следующие требования:</a:t>
            </a:r>
            <a:r>
              <a:rPr lang="ru-RU" sz="18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ru-RU" sz="1800" b="1" dirty="0" smtClean="0">
                <a:latin typeface="Calibri" pitchFamily="34" charset="0"/>
              </a:rPr>
              <a:t>8.2.1. </a:t>
            </a:r>
            <a:r>
              <a:rPr lang="ru-RU" sz="1800" dirty="0" smtClean="0">
                <a:latin typeface="Calibri" pitchFamily="34" charset="0"/>
              </a:rPr>
              <a:t>Для детей, нуждающихся в лечебном и диетическом питании, </a:t>
            </a:r>
            <a:r>
              <a:rPr lang="ru-RU" sz="1800" b="1" dirty="0" smtClean="0">
                <a:latin typeface="Calibri" pitchFamily="34" charset="0"/>
              </a:rPr>
              <a:t>должно быть </a:t>
            </a:r>
            <a:r>
              <a:rPr lang="ru-RU" sz="1800" dirty="0" smtClean="0">
                <a:latin typeface="Calibri" pitchFamily="34" charset="0"/>
              </a:rPr>
              <a:t>организовано лечебное и диетическое питание в соответствии с представленными родителями (законными представителями ребенка) назначениями лечащего врача.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Индивидуальное меню должно быть разработано специалистом-диетологом с учетом заболевания ребенка (по назначениям лечащего врача).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b="1" dirty="0" smtClean="0">
                <a:latin typeface="Calibri" pitchFamily="34" charset="0"/>
              </a:rPr>
              <a:t>8.2.2. </a:t>
            </a:r>
            <a:r>
              <a:rPr lang="ru-RU" sz="1800" dirty="0" smtClean="0">
                <a:latin typeface="Calibri" pitchFamily="34" charset="0"/>
              </a:rPr>
              <a:t>Выдача детям рационов питания должна осуществляться в соответствии с утвержденными индивидуальными меню, под контролем ответственных лиц, назначенных в организации.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b="1" dirty="0" smtClean="0">
                <a:latin typeface="Calibri" pitchFamily="34" charset="0"/>
              </a:rPr>
              <a:t>8.2.3. </a:t>
            </a:r>
            <a:r>
              <a:rPr lang="ru-RU" sz="1800" dirty="0" smtClean="0">
                <a:latin typeface="Calibri" pitchFamily="34" charset="0"/>
              </a:rPr>
              <a:t>В организации, осуществляющей питание детей, нуждающихся в лечебном и диетическом питании, допускается употребление детьми готовых домашних блюд, предоставленных родителями детей, в обеденном зале или специально отведенных помещениях (местах), оборудованных столами и стульями, холодильником (в зависимости от количества питающихся в данной форме детей) для временного хранения готовых блюд и пищевой продукции, микроволновыми печами для разогрева блюд, условиями для мытья рук.</a:t>
            </a:r>
          </a:p>
          <a:p>
            <a:pPr algn="just">
              <a:lnSpc>
                <a:spcPct val="120000"/>
              </a:lnSpc>
              <a:buClr>
                <a:schemeClr val="dk1"/>
              </a:buClr>
              <a:buSzPts val="1100"/>
            </a:pPr>
            <a:endParaRPr lang="bg-BG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Организация питания в детском учреждении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800" b="1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СанПиН</a:t>
            </a:r>
            <a:r>
              <a:rPr lang="ru-RU" sz="18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1.2.3685-21 "Гигиенические нормативы и требования к обеспечению безопасности и (или) безвредности для человека факторов среды обитания" </a:t>
            </a: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bg-BG" sz="1800" b="1" dirty="0" smtClean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b="1" dirty="0" smtClean="0">
                <a:latin typeface="Calibri" pitchFamily="34" charset="0"/>
              </a:rPr>
              <a:t>VI. Гигиенические нормативы по устройству, содержанию и режиму работы организаций воспитания и обучения, отдыха и оздоровления детей и молодежи</a:t>
            </a: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latin typeface="Calibri" pitchFamily="34" charset="0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latin typeface="Calibri" pitchFamily="34" charset="0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latin typeface="Calibri" pitchFamily="34" charset="0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latin typeface="Calibri" pitchFamily="34" charset="0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latin typeface="Calibri" pitchFamily="34" charset="0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bg-BG" b="1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bg-BG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097" y="4119764"/>
            <a:ext cx="10018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Минимальное количество работников пищеблока</a:t>
            </a:r>
          </a:p>
          <a:p>
            <a:r>
              <a:rPr lang="ru-RU" sz="1200" b="1" dirty="0" smtClean="0"/>
              <a:t>в образовательных организациях и организациях отдыха детей</a:t>
            </a:r>
          </a:p>
          <a:p>
            <a:r>
              <a:rPr lang="ru-RU" sz="1200" b="1" dirty="0" smtClean="0"/>
              <a:t>и их оздоровления</a:t>
            </a:r>
          </a:p>
          <a:p>
            <a:endParaRPr lang="ru-RU" sz="1200" dirty="0" smtClean="0"/>
          </a:p>
          <a:p>
            <a:r>
              <a:rPr lang="ru-RU" sz="1200" dirty="0" smtClean="0"/>
              <a:t>Таблица 6.19</a:t>
            </a:r>
          </a:p>
          <a:p>
            <a:endParaRPr lang="ru-RU" sz="1200" dirty="0" smtClean="0"/>
          </a:p>
          <a:p>
            <a:r>
              <a:rPr lang="ru-RU" sz="1200" dirty="0" smtClean="0"/>
              <a:t>Принцип работы пищеблока	Численность питающихся детей	Количество работников пищеблоков	</a:t>
            </a:r>
          </a:p>
          <a:p>
            <a:r>
              <a:rPr lang="ru-RU" sz="1200" dirty="0" smtClean="0"/>
              <a:t>На сырье и полуфабрикатах	до 200 чел.	                                           1 на 50 чел. (но не менее 1)	</a:t>
            </a:r>
          </a:p>
          <a:p>
            <a:r>
              <a:rPr lang="ru-RU" sz="1200" dirty="0" smtClean="0"/>
              <a:t>	                                           от 200 до 400	                      1 на 60 чел.	</a:t>
            </a:r>
          </a:p>
          <a:p>
            <a:r>
              <a:rPr lang="ru-RU" sz="1200" dirty="0" smtClean="0"/>
              <a:t>	                                           от 400 до 700	                      1 на 70 чел.	</a:t>
            </a:r>
          </a:p>
          <a:p>
            <a:r>
              <a:rPr lang="ru-RU" sz="1200" dirty="0" smtClean="0"/>
              <a:t>	                                           более 700 чел.	                      не менее 10 чел.	</a:t>
            </a:r>
          </a:p>
          <a:p>
            <a:r>
              <a:rPr lang="ru-RU" sz="1200" dirty="0" smtClean="0"/>
              <a:t>На привозной продукции	                                                                                      1 на 100 детей (но не менее 1)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2893" y="2990442"/>
            <a:ext cx="8389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Минимальный перечень оборудования производственных</a:t>
            </a:r>
          </a:p>
          <a:p>
            <a:r>
              <a:rPr lang="ru-RU" sz="1200" b="1" dirty="0" smtClean="0"/>
              <a:t>помещений столовых образовательных организаций и базовых</a:t>
            </a:r>
          </a:p>
          <a:p>
            <a:r>
              <a:rPr lang="ru-RU" sz="1200" b="1" dirty="0" smtClean="0"/>
              <a:t>предприятий питания</a:t>
            </a:r>
          </a:p>
          <a:p>
            <a:endParaRPr lang="ru-RU" sz="1200" dirty="0" smtClean="0"/>
          </a:p>
          <a:p>
            <a:r>
              <a:rPr lang="ru-RU" sz="1200" dirty="0" smtClean="0"/>
              <a:t>Таблица 6.18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08d640948a_0_18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08d640948a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08d640948a_0_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08d640948a_0_18"/>
          <p:cNvSpPr txBox="1"/>
          <p:nvPr/>
        </p:nvSpPr>
        <p:spPr>
          <a:xfrm>
            <a:off x="701744" y="516282"/>
            <a:ext cx="9409200" cy="13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Заболевания, требующие индивидуального подхода в организации питания</a:t>
            </a:r>
            <a:r>
              <a:rPr lang="bg-BG" sz="2400" b="0" i="0" u="none" strike="noStrike" cap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 b="1" i="0" u="none" strike="noStrike" cap="none" dirty="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08d640948a_0_18"/>
          <p:cNvSpPr txBox="1"/>
          <p:nvPr/>
        </p:nvSpPr>
        <p:spPr>
          <a:xfrm>
            <a:off x="691805" y="1885674"/>
            <a:ext cx="94092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Сахарный диабет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Муковисцидоз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Фенилкетонурия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Пищевые аллергии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 descr="https://avatars.mds.yandex.net/i?id=960c1c981e47a9abc724964f6f4a3e5aefd80940d353243d-10130119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2296" y="1509713"/>
            <a:ext cx="2985191" cy="2424521"/>
          </a:xfrm>
          <a:prstGeom prst="rect">
            <a:avLst/>
          </a:prstGeom>
          <a:noFill/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888" y="4246633"/>
            <a:ext cx="4187826" cy="2355652"/>
          </a:xfrm>
          <a:prstGeom prst="rect">
            <a:avLst/>
          </a:prstGeom>
          <a:noFill/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8"/>
          <a:srcRect l="3948"/>
          <a:stretch>
            <a:fillRect/>
          </a:stretch>
        </p:blipFill>
        <p:spPr bwMode="auto">
          <a:xfrm>
            <a:off x="4929809" y="3997807"/>
            <a:ext cx="5758829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ukovskaia_OO\Downloads\4cc723a5914832a718983ab5ba9677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403" y="3967335"/>
            <a:ext cx="2944502" cy="2944502"/>
          </a:xfrm>
          <a:prstGeom prst="rect">
            <a:avLst/>
          </a:prstGeom>
          <a:noFill/>
        </p:spPr>
      </p:pic>
      <p:pic>
        <p:nvPicPr>
          <p:cNvPr id="280" name="Google Shape;280;g308ed815e4f_0_17" descr="RSPB_P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08ed815e4f_0_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308ed815e4f_0_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308ed815e4f_0_17"/>
          <p:cNvSpPr txBox="1"/>
          <p:nvPr/>
        </p:nvSpPr>
        <p:spPr>
          <a:xfrm>
            <a:off x="661988" y="1003300"/>
            <a:ext cx="94092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900" b="1">
                <a:solidFill>
                  <a:srgbClr val="800000"/>
                </a:solidFill>
              </a:rPr>
              <a:t>Организация питания детей с пищевыми особенностями в образовательной организации</a:t>
            </a:r>
            <a:endParaRPr sz="2900" b="1">
              <a:solidFill>
                <a:srgbClr val="800000"/>
              </a:solidFill>
            </a:endParaRPr>
          </a:p>
        </p:txBody>
      </p:sp>
      <p:sp>
        <p:nvSpPr>
          <p:cNvPr id="284" name="Google Shape;284;g308ed815e4f_0_17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5;g308d640948a_0_137"/>
          <p:cNvSpPr txBox="1"/>
          <p:nvPr/>
        </p:nvSpPr>
        <p:spPr>
          <a:xfrm>
            <a:off x="661988" y="3011556"/>
            <a:ext cx="9409200" cy="309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“МР </a:t>
            </a:r>
            <a:r>
              <a:rPr lang="bg-B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2.4.0162-19. 2.4. </a:t>
            </a: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Гигиена детей и подростков. Особенности организации питания детей, страдающих сахарным диабетом и иными заболеваниями, сопровождающимися ограничениями в питании (в образовательных </a:t>
            </a:r>
            <a:b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оздоровительных организациях). Методические рекомендации"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1;g308ed815e4f_0_29"/>
          <p:cNvSpPr txBox="1"/>
          <p:nvPr/>
        </p:nvSpPr>
        <p:spPr>
          <a:xfrm>
            <a:off x="701744" y="496404"/>
            <a:ext cx="9409200" cy="64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Сахарный диабет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2;g308ed815e4f_0_29"/>
          <p:cNvSpPr txBox="1"/>
          <p:nvPr/>
        </p:nvSpPr>
        <p:spPr>
          <a:xfrm>
            <a:off x="701756" y="1242391"/>
            <a:ext cx="9409200" cy="564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ru-RU" sz="1800" b="1" dirty="0" smtClean="0">
                <a:latin typeface="Calibri" pitchFamily="34" charset="0"/>
              </a:rPr>
              <a:t>Диабет </a:t>
            </a:r>
            <a:r>
              <a:rPr lang="ru-RU" sz="1800" dirty="0" smtClean="0">
                <a:latin typeface="Calibri" pitchFamily="34" charset="0"/>
              </a:rPr>
              <a:t>– это хроническое заболевание, которое возникает либо в случаях, когда поджелудочная железа не вырабатывает достаточное количество инсулина, либо когда организм не может эффективно использовать вырабатываемый инсулин. Инсулин – это гормон, регулирующий уровень глюкозы в крови. 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 </a:t>
            </a:r>
          </a:p>
          <a:p>
            <a:r>
              <a:rPr lang="ru-RU" sz="1800" b="1" dirty="0" smtClean="0">
                <a:latin typeface="Calibri" pitchFamily="34" charset="0"/>
              </a:rPr>
              <a:t>Сахарный диабет </a:t>
            </a:r>
            <a:r>
              <a:rPr lang="ru-RU" sz="1800" dirty="0" smtClean="0">
                <a:latin typeface="Calibri" pitchFamily="34" charset="0"/>
              </a:rPr>
              <a:t>- хроническое заболевание, характеризующееся гипергликемией.</a:t>
            </a:r>
          </a:p>
          <a:p>
            <a:r>
              <a:rPr lang="ru-RU" sz="1800" dirty="0" smtClean="0"/>
              <a:t> </a:t>
            </a:r>
          </a:p>
          <a:p>
            <a:r>
              <a:rPr lang="ru-RU" sz="1800" b="1" dirty="0" smtClean="0">
                <a:latin typeface="Calibri" pitchFamily="34" charset="0"/>
              </a:rPr>
              <a:t>Основные принципы питания детей, имеющих диагноз «сахарный диабет»:</a:t>
            </a:r>
          </a:p>
          <a:p>
            <a:r>
              <a:rPr lang="ru-RU" sz="1800" dirty="0" smtClean="0">
                <a:latin typeface="Calibri" pitchFamily="34" charset="0"/>
              </a:rPr>
              <a:t> 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 В меню для ребенка с сахарным диабетом рекомендуется включать продукты источники полноценного белка (творог, мясо, рыба, птица, яйца, сыр, гречка, рис, фасоль, овес) и продукты с низким </a:t>
            </a:r>
            <a:r>
              <a:rPr lang="ru-RU" sz="1800" dirty="0" err="1" smtClean="0">
                <a:latin typeface="Calibri" pitchFamily="34" charset="0"/>
              </a:rPr>
              <a:t>гликемическим</a:t>
            </a:r>
            <a:r>
              <a:rPr lang="ru-RU" sz="1800" dirty="0" smtClean="0">
                <a:latin typeface="Calibri" pitchFamily="34" charset="0"/>
              </a:rPr>
              <a:t> индексом (перец сладкий, баклажаны, брокколи, цветная капуста, спаржевая фасоль; свежая зелень, листовая зелень, фрукты, бобовые, макаронные изделия из муки твердых сортов).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 Сокращение общего потребления жиров на 30 % от суточной калорийности рациона для предотвращения риска развития избыточной массы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 Интервал  между приемами пищи должен составлять не более 4 часов </a:t>
            </a:r>
          </a:p>
          <a:p>
            <a:pPr lvl="0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 Прием пищи рекомендуется осуществлять четко по расписанию</a:t>
            </a:r>
          </a:p>
          <a:p>
            <a:pPr algn="just">
              <a:buFont typeface="Wingdings" pitchFamily="2" charset="2"/>
              <a:buChar char="§"/>
            </a:pPr>
            <a:endParaRPr lang="ru-RU" sz="1800" dirty="0" smtClean="0">
              <a:latin typeface="Calibri" pitchFamily="34" charset="0"/>
            </a:endParaRP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r>
              <a:rPr lang="ru-RU" sz="2000" dirty="0" smtClean="0"/>
              <a:t> 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1;g308ed815e4f_0_29"/>
          <p:cNvSpPr txBox="1"/>
          <p:nvPr/>
        </p:nvSpPr>
        <p:spPr>
          <a:xfrm>
            <a:off x="701744" y="427384"/>
            <a:ext cx="9409200" cy="56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Сахарный диабет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2;g308ed815e4f_0_29"/>
          <p:cNvSpPr txBox="1"/>
          <p:nvPr/>
        </p:nvSpPr>
        <p:spPr>
          <a:xfrm>
            <a:off x="701756" y="993913"/>
            <a:ext cx="9409200" cy="595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b="1" dirty="0" smtClean="0">
                <a:latin typeface="Calibri" pitchFamily="34" charset="0"/>
              </a:rPr>
              <a:t>Не допускается в питании детей и подростков с сахарным диабетом:</a:t>
            </a:r>
          </a:p>
          <a:p>
            <a:r>
              <a:rPr lang="ru-RU" sz="1800" dirty="0" smtClean="0">
                <a:latin typeface="Calibri" pitchFamily="34" charset="0"/>
              </a:rPr>
              <a:t>- жирные виды рыбы</a:t>
            </a:r>
          </a:p>
          <a:p>
            <a:r>
              <a:rPr lang="ru-RU" sz="1800" dirty="0" smtClean="0">
                <a:latin typeface="Calibri" pitchFamily="34" charset="0"/>
              </a:rPr>
              <a:t>- мясные и рыбные консервы;</a:t>
            </a:r>
          </a:p>
          <a:p>
            <a:r>
              <a:rPr lang="ru-RU" sz="1800" dirty="0" smtClean="0">
                <a:latin typeface="Calibri" pitchFamily="34" charset="0"/>
              </a:rPr>
              <a:t>- сливки, жирные молочные продукты, соленые сыры, сладкие сырки;</a:t>
            </a:r>
          </a:p>
          <a:p>
            <a:r>
              <a:rPr lang="ru-RU" sz="1800" dirty="0" smtClean="0">
                <a:latin typeface="Calibri" pitchFamily="34" charset="0"/>
              </a:rPr>
              <a:t>- жиры животного происхождения отдельных пищевых продуктов;</a:t>
            </a:r>
          </a:p>
          <a:p>
            <a:r>
              <a:rPr lang="ru-RU" sz="1800" dirty="0" smtClean="0">
                <a:latin typeface="Calibri" pitchFamily="34" charset="0"/>
              </a:rPr>
              <a:t>- яичные желтки;</a:t>
            </a:r>
          </a:p>
          <a:p>
            <a:r>
              <a:rPr lang="ru-RU" sz="1800" dirty="0" smtClean="0">
                <a:latin typeface="Calibri" pitchFamily="34" charset="0"/>
              </a:rPr>
              <a:t>- молочные супы с добавлением манной крупы, риса, макароны</a:t>
            </a:r>
          </a:p>
          <a:p>
            <a:r>
              <a:rPr lang="ru-RU" sz="1800" dirty="0" smtClean="0">
                <a:latin typeface="Calibri" pitchFamily="34" charset="0"/>
              </a:rPr>
              <a:t>- жирные бульоны;</a:t>
            </a:r>
          </a:p>
          <a:p>
            <a:r>
              <a:rPr lang="ru-RU" sz="1800" dirty="0" smtClean="0">
                <a:latin typeface="Calibri" pitchFamily="34" charset="0"/>
              </a:rPr>
              <a:t>- пшеничная мука, сдобное и слоеное тесто, рис, пшенная крупа манная крупа, макароны;</a:t>
            </a:r>
          </a:p>
          <a:p>
            <a:r>
              <a:rPr lang="ru-RU" sz="1800" dirty="0" smtClean="0">
                <a:latin typeface="Calibri" pitchFamily="34" charset="0"/>
              </a:rPr>
              <a:t>- овощи соленые;</a:t>
            </a:r>
          </a:p>
          <a:p>
            <a:r>
              <a:rPr lang="ru-RU" sz="1800" dirty="0" smtClean="0">
                <a:latin typeface="Calibri" pitchFamily="34" charset="0"/>
              </a:rPr>
              <a:t>- сахар, кулинарные изделия, приготовленные на сахаре, шоколад, виноград, финики, изюм, инжир, бананы, хурма и ананасы;</a:t>
            </a:r>
          </a:p>
          <a:p>
            <a:r>
              <a:rPr lang="ru-RU" sz="1800" dirty="0" smtClean="0">
                <a:latin typeface="Calibri" pitchFamily="34" charset="0"/>
              </a:rPr>
              <a:t>- острые, жирные и соленые соусы;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Calibri" pitchFamily="34" charset="0"/>
              </a:rPr>
              <a:t>сладкие соки и промышленные сахарсодержащие напитки.</a:t>
            </a:r>
          </a:p>
          <a:p>
            <a:pPr>
              <a:buFontTx/>
              <a:buChar char="-"/>
            </a:pPr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Режим питания детей с сахарным диабетом может соответствовать режиму питания остальных учеников (завтрак, обед, полдник и ужин). 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b="1" dirty="0" smtClean="0">
                <a:latin typeface="Calibri" pitchFamily="34" charset="0"/>
              </a:rPr>
              <a:t>! ВАЖНО: </a:t>
            </a:r>
            <a:r>
              <a:rPr lang="ru-RU" sz="1800" dirty="0" smtClean="0">
                <a:latin typeface="Calibri" pitchFamily="34" charset="0"/>
              </a:rPr>
              <a:t>обговорить с  учителем или воспитателем, что у ребёнка всегда должен быть доступ к перекусу. В одно и то же время. А перед уроком физкультуры  обязательно нужно измерить сахар в крови и съесть что-нибудь с углеводами в составе. 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r>
              <a:rPr lang="ru-RU" sz="2000" dirty="0" smtClean="0"/>
              <a:t> 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72;g308ed815e4f_0_131"/>
          <p:cNvSpPr txBox="1"/>
          <p:nvPr/>
        </p:nvSpPr>
        <p:spPr>
          <a:xfrm>
            <a:off x="671927" y="516283"/>
            <a:ext cx="9409200" cy="3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Целиакия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46;g308ed815e4f_0_89"/>
          <p:cNvSpPr txBox="1"/>
          <p:nvPr/>
        </p:nvSpPr>
        <p:spPr>
          <a:xfrm>
            <a:off x="690128" y="1093305"/>
            <a:ext cx="9409200" cy="576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bg-BG" sz="1600" b="1" dirty="0" smtClean="0">
                <a:solidFill>
                  <a:schemeClr val="dk1"/>
                </a:solidFill>
                <a:latin typeface="Calibri" pitchFamily="34" charset="0"/>
                <a:sym typeface="Calibri"/>
              </a:rPr>
              <a:t>	</a:t>
            </a:r>
            <a:r>
              <a:rPr lang="ru-RU" sz="1800" b="1" dirty="0" err="1" smtClean="0">
                <a:latin typeface="Calibri" pitchFamily="34" charset="0"/>
              </a:rPr>
              <a:t>Целиакия</a:t>
            </a:r>
            <a:r>
              <a:rPr lang="ru-RU" sz="1800" dirty="0" smtClean="0">
                <a:latin typeface="Calibri" pitchFamily="34" charset="0"/>
              </a:rPr>
              <a:t> - это хроническая генетически детерминированная аутоиммунная хроническая патология кишечника, характеризующаяся нарушением усвоения белкового компонента пищевых злаков - </a:t>
            </a:r>
            <a:r>
              <a:rPr lang="ru-RU" sz="1800" b="1" dirty="0" err="1" smtClean="0">
                <a:latin typeface="Calibri" pitchFamily="34" charset="0"/>
              </a:rPr>
              <a:t>глютена</a:t>
            </a:r>
            <a:endParaRPr lang="ru-RU" sz="1800" b="1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 </a:t>
            </a:r>
            <a:r>
              <a:rPr lang="ru-RU" sz="1800" b="1" dirty="0" smtClean="0">
                <a:latin typeface="Calibri" pitchFamily="34" charset="0"/>
              </a:rPr>
              <a:t> </a:t>
            </a:r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Перечень пищевых продуктов, которые </a:t>
            </a:r>
            <a:r>
              <a:rPr lang="ru-RU" sz="1800" b="1" dirty="0" smtClean="0">
                <a:latin typeface="Calibri" pitchFamily="34" charset="0"/>
              </a:rPr>
              <a:t>не допускаются </a:t>
            </a:r>
            <a:r>
              <a:rPr lang="ru-RU" sz="1800" dirty="0" smtClean="0">
                <a:latin typeface="Calibri" pitchFamily="34" charset="0"/>
              </a:rPr>
              <a:t>в питании детей с диагнозом </a:t>
            </a:r>
            <a:r>
              <a:rPr lang="ru-RU" sz="1800" dirty="0" err="1" smtClean="0">
                <a:latin typeface="Calibri" pitchFamily="34" charset="0"/>
              </a:rPr>
              <a:t>целиакия</a:t>
            </a:r>
            <a:r>
              <a:rPr lang="ru-RU" sz="1800" dirty="0" smtClean="0">
                <a:latin typeface="Calibri" pitchFamily="34" charset="0"/>
              </a:rPr>
              <a:t>: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 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продукты и блюда, содержащие пшеницу, рожь, просо, ячмень и овес;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мука пшеничная, овсяная и ржаная;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овсяные, пшеничные и ячменные хлопья, манная крупа;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продукты переработки пшеницы, овса, ржи;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колбасные изделия;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мясные и рыбные консервы;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йогурт;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кофейный и какао-напитки;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любые конфеты и шоколад, в составе которых содержится солод;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вафли, вафельная крошка;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повидло;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томатная паста;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продукты промышленного производства, содержащие скрытый </a:t>
            </a:r>
            <a:r>
              <a:rPr lang="ru-RU" sz="1800" dirty="0" err="1" smtClean="0">
                <a:latin typeface="Calibri" pitchFamily="34" charset="0"/>
              </a:rPr>
              <a:t>глютен</a:t>
            </a:r>
            <a:endParaRPr lang="ru-RU" sz="1800" dirty="0" smtClean="0">
              <a:latin typeface="Calibri" pitchFamily="34" charset="0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72;g308ed815e4f_0_131"/>
          <p:cNvSpPr txBox="1"/>
          <p:nvPr/>
        </p:nvSpPr>
        <p:spPr>
          <a:xfrm>
            <a:off x="671927" y="516283"/>
            <a:ext cx="9409200" cy="34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Целиакия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6;g308ed815e4f_0_89"/>
          <p:cNvSpPr txBox="1"/>
          <p:nvPr/>
        </p:nvSpPr>
        <p:spPr>
          <a:xfrm>
            <a:off x="680188" y="1123122"/>
            <a:ext cx="9409200" cy="576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организации питания детей с </a:t>
            </a:r>
            <a:r>
              <a:rPr lang="ru-RU" sz="18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целиакией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необходимо обратить внимание на:</a:t>
            </a:r>
          </a:p>
          <a:p>
            <a:pPr algn="just"/>
            <a:r>
              <a:rPr lang="ru-RU" sz="1800" b="1" dirty="0" smtClean="0">
                <a:latin typeface="Calibri" pitchFamily="34" charset="0"/>
              </a:rPr>
              <a:t> </a:t>
            </a:r>
            <a:endParaRPr lang="ru-RU" sz="1800" dirty="0" smtClean="0">
              <a:latin typeface="Calibri" pitchFamily="34" charset="0"/>
            </a:endParaRP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Calibri" pitchFamily="34" charset="0"/>
              </a:rPr>
              <a:t> четкое соблюдение </a:t>
            </a:r>
            <a:r>
              <a:rPr lang="ru-RU" sz="1800" dirty="0" smtClean="0">
                <a:latin typeface="Calibri" pitchFamily="34" charset="0"/>
              </a:rPr>
              <a:t>технологии приготовления блюд, не допущение неосознанной замены </a:t>
            </a:r>
            <a:r>
              <a:rPr lang="ru-RU" sz="1800" dirty="0" err="1" smtClean="0">
                <a:latin typeface="Calibri" pitchFamily="34" charset="0"/>
              </a:rPr>
              <a:t>безглютеновых</a:t>
            </a:r>
            <a:r>
              <a:rPr lang="ru-RU" sz="1800" dirty="0" smtClean="0">
                <a:latin typeface="Calibri" pitchFamily="34" charset="0"/>
              </a:rPr>
              <a:t> продуктов на </a:t>
            </a:r>
            <a:r>
              <a:rPr lang="ru-RU" sz="1800" dirty="0" err="1" smtClean="0">
                <a:latin typeface="Calibri" pitchFamily="34" charset="0"/>
              </a:rPr>
              <a:t>глютеносодержащие</a:t>
            </a:r>
            <a:r>
              <a:rPr lang="ru-RU" sz="1800" dirty="0" smtClean="0">
                <a:latin typeface="Calibri" pitchFamily="34" charset="0"/>
              </a:rPr>
              <a:t> продукты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</a:rPr>
              <a:t>- </a:t>
            </a:r>
            <a:r>
              <a:rPr lang="ru-RU" sz="1800" b="1" dirty="0" smtClean="0">
                <a:latin typeface="Calibri" pitchFamily="34" charset="0"/>
              </a:rPr>
              <a:t>внимательность</a:t>
            </a:r>
            <a:r>
              <a:rPr lang="ru-RU" sz="1800" dirty="0" smtClean="0">
                <a:latin typeface="Calibri" pitchFamily="34" charset="0"/>
              </a:rPr>
              <a:t> персонала при технологических процессах приготовления блюд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</a:rPr>
              <a:t>- рекомендовано </a:t>
            </a:r>
            <a:r>
              <a:rPr lang="ru-RU" sz="1800" b="1" dirty="0" smtClean="0">
                <a:latin typeface="Calibri" pitchFamily="34" charset="0"/>
              </a:rPr>
              <a:t>выделить отдельное помещение</a:t>
            </a:r>
            <a:r>
              <a:rPr lang="ru-RU" sz="1800" dirty="0" smtClean="0">
                <a:latin typeface="Calibri" pitchFamily="34" charset="0"/>
              </a:rPr>
              <a:t> для хранения продуктов и приготовления блюд, оборудованное технологическими столами, разделочным инвентарем и моечной ванной, кухонной и столовой посудой.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</a:rPr>
              <a:t>- столовая посуда, должна </a:t>
            </a:r>
            <a:r>
              <a:rPr lang="ru-RU" sz="1800" b="1" dirty="0" smtClean="0">
                <a:latin typeface="Calibri" pitchFamily="34" charset="0"/>
              </a:rPr>
              <a:t>отличаться</a:t>
            </a:r>
            <a:r>
              <a:rPr lang="ru-RU" sz="1800" dirty="0" smtClean="0">
                <a:latin typeface="Calibri" pitchFamily="34" charset="0"/>
              </a:rPr>
              <a:t> от иной столовой посуды цветом или рисунком. Допускается использовать посуду, принесенную ребенком из дома</a:t>
            </a:r>
          </a:p>
          <a:p>
            <a:pPr algn="just">
              <a:spcAft>
                <a:spcPts val="600"/>
              </a:spcAft>
            </a:pPr>
            <a:r>
              <a:rPr lang="ru-RU" sz="1800" dirty="0" smtClean="0">
                <a:latin typeface="Calibri" pitchFamily="34" charset="0"/>
              </a:rPr>
              <a:t>- </a:t>
            </a:r>
            <a:r>
              <a:rPr lang="ru-RU" sz="1800" b="1" dirty="0" smtClean="0">
                <a:latin typeface="Calibri" pitchFamily="34" charset="0"/>
              </a:rPr>
              <a:t>дополнительный инструктаж</a:t>
            </a:r>
            <a:r>
              <a:rPr lang="ru-RU" sz="1800" dirty="0" smtClean="0">
                <a:latin typeface="Calibri" pitchFamily="34" charset="0"/>
              </a:rPr>
              <a:t> работников столовой об особенностях организации питания детей с </a:t>
            </a:r>
            <a:r>
              <a:rPr lang="ru-RU" sz="1800" dirty="0" err="1" smtClean="0">
                <a:latin typeface="Calibri" pitchFamily="34" charset="0"/>
              </a:rPr>
              <a:t>целиакией</a:t>
            </a:r>
            <a:r>
              <a:rPr lang="ru-RU" sz="1800" dirty="0" smtClean="0">
                <a:latin typeface="Calibri" pitchFamily="34" charset="0"/>
              </a:rPr>
              <a:t> 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800" b="1" dirty="0" smtClean="0">
                <a:latin typeface="Calibri" pitchFamily="34" charset="0"/>
              </a:rPr>
              <a:t>включение дополнительных вопросов</a:t>
            </a:r>
            <a:r>
              <a:rPr lang="ru-RU" sz="1800" dirty="0" smtClean="0">
                <a:latin typeface="Calibri" pitchFamily="34" charset="0"/>
              </a:rPr>
              <a:t> в программу аттестации работников столовой по итогам гигиенического обучения</a:t>
            </a:r>
          </a:p>
          <a:p>
            <a:pPr lvl="0" algn="just"/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 питания детей с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целиакией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соответствует основному </a:t>
            </a:r>
          </a:p>
          <a:p>
            <a:pPr algn="just"/>
            <a:endParaRPr lang="ru-RU" sz="1600" dirty="0" smtClean="0">
              <a:latin typeface="Calibri" pitchFamily="34" charset="0"/>
            </a:endParaRPr>
          </a:p>
          <a:p>
            <a:pPr algn="just"/>
            <a:r>
              <a:rPr lang="ru-RU" sz="1600" b="1" dirty="0" smtClean="0">
                <a:latin typeface="Calibri" pitchFamily="34" charset="0"/>
              </a:rPr>
              <a:t> </a:t>
            </a:r>
            <a:endParaRPr lang="ru-RU" sz="1600" dirty="0" smtClean="0">
              <a:latin typeface="Calibri" pitchFamily="34" charset="0"/>
            </a:endParaRPr>
          </a:p>
          <a:p>
            <a:pPr algn="just"/>
            <a:endParaRPr lang="ru-RU" sz="1800" b="1" dirty="0" smtClean="0">
              <a:latin typeface="Calibri" pitchFamily="34" charset="0"/>
            </a:endParaRPr>
          </a:p>
          <a:p>
            <a:pPr algn="just"/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08d640948a_0_28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08d640948a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08d640948a_0_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08d640948a_0_28"/>
          <p:cNvSpPr txBox="1"/>
          <p:nvPr/>
        </p:nvSpPr>
        <p:spPr>
          <a:xfrm>
            <a:off x="691805" y="327439"/>
            <a:ext cx="9409200" cy="6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Нормативно-правовая база по организации питания детей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04" name="Google Shape;104;g308d640948a_0_28"/>
          <p:cNvSpPr txBox="1"/>
          <p:nvPr/>
        </p:nvSpPr>
        <p:spPr>
          <a:xfrm>
            <a:off x="741500" y="911639"/>
            <a:ext cx="9409200" cy="559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Нормативные правовые акты Президента Российской Федерации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Указ </a:t>
            </a: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Президента РФ от 21.01.2020 N 20 "Об утверждении Доктрины продовольственной безопасности Российской Федерации" </a:t>
            </a:r>
          </a:p>
          <a:p>
            <a:pPr marL="0" lvl="0" indent="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Указ </a:t>
            </a: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Президента РФ от 09.10.2007 N 1351 (ред. от 01.07.2014) </a:t>
            </a: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</a:t>
            </a: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 утверждении </a:t>
            </a: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Концепции демографической </a:t>
            </a: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политики </a:t>
            </a: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Российской </a:t>
            </a:r>
            <a:r>
              <a:rPr lang="bg-BG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Федерации на период до 2025 года". </a:t>
            </a:r>
            <a:endParaRPr lang="bg-BG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bg-BG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Нормативные акты Правительства Российской Федерации</a:t>
            </a:r>
          </a:p>
          <a:p>
            <a:pPr algn="just">
              <a:buClr>
                <a:schemeClr val="dk1"/>
              </a:buClr>
              <a:buSzPts val="1100"/>
            </a:pPr>
            <a:endParaRPr lang="ru-RU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Постановление Правительства РФ от 26.12.2017 N 1642  "Об утверждении государственной программы Российской Федерации "Развитие образования»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Постановление Правительства РФ от 30.06.2004 N 322 "Об утверждении Положения о Федеральной службе по надзору в сфере защиты прав потребителей и благополучия человека" 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Распоряжение Правительства РФ от 03.07.2014 N 1215-р «Об утверждении Концепции развития внутренней продовольственной помощи в Российской Федерации»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Распоряжение Правительства Российской Федерации от 11 октября 2014 г.  № 2028-р «Об утверждении плана мероприятий по реализации Концепции развития внутренней продовольственной помощи в Российской Федерации»</a:t>
            </a:r>
          </a:p>
          <a:p>
            <a:pPr lvl="0">
              <a:spcAft>
                <a:spcPts val="60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Распоряжение Правительства РФ от 25.10.2010 N 1873-р «Об основах государственной политики Российской Федерации в области здорового питания населения на период до 2020 года»</a:t>
            </a: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100"/>
              <a:buFont typeface="Wingdings" pitchFamily="2" charset="2"/>
              <a:buChar char="§"/>
            </a:pP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100"/>
              <a:buFont typeface="Wingdings" pitchFamily="2" charset="2"/>
              <a:buChar char="§"/>
            </a:pPr>
            <a:endParaRPr lang="ru-RU" sz="1800" dirty="0" smtClean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81;g308ed815e4f_0_172"/>
          <p:cNvSpPr txBox="1"/>
          <p:nvPr/>
        </p:nvSpPr>
        <p:spPr>
          <a:xfrm>
            <a:off x="691805" y="337378"/>
            <a:ext cx="9409200" cy="50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Фенилкетонурия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82;g308ed815e4f_0_172"/>
          <p:cNvSpPr txBox="1"/>
          <p:nvPr/>
        </p:nvSpPr>
        <p:spPr>
          <a:xfrm>
            <a:off x="662000" y="854765"/>
            <a:ext cx="9409200" cy="6333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bg-BG" sz="1200" dirty="0" smtClean="0">
                <a:solidFill>
                  <a:schemeClr val="dk1"/>
                </a:solidFill>
                <a:latin typeface="Calibri" pitchFamily="34" charset="0"/>
                <a:sym typeface="Calibri"/>
              </a:rPr>
              <a:t>	</a:t>
            </a:r>
            <a:r>
              <a:rPr lang="ru-RU" sz="1600" b="1" dirty="0" err="1" smtClean="0">
                <a:latin typeface="Calibri" pitchFamily="34" charset="0"/>
              </a:rPr>
              <a:t>Фенилкетонурия</a:t>
            </a:r>
            <a:r>
              <a:rPr lang="ru-RU" sz="1600" dirty="0" smtClean="0">
                <a:latin typeface="Calibri" pitchFamily="34" charset="0"/>
              </a:rPr>
              <a:t> (ФКУ) — генетическое заболевание, в основе которого лежит врождённое нарушение метаболизма аминокислот, характеризующееся повышенным содержанием </a:t>
            </a:r>
            <a:r>
              <a:rPr lang="ru-RU" sz="1600" dirty="0" err="1" smtClean="0">
                <a:latin typeface="Calibri" pitchFamily="34" charset="0"/>
              </a:rPr>
              <a:t>фенилаланина</a:t>
            </a:r>
            <a:r>
              <a:rPr lang="ru-RU" sz="1600" dirty="0" smtClean="0">
                <a:latin typeface="Calibri" pitchFamily="34" charset="0"/>
              </a:rPr>
              <a:t> в крови, оказывающим токсическое действие, в первую очередь на нервные клетки.</a:t>
            </a:r>
          </a:p>
          <a:p>
            <a:pPr algn="just"/>
            <a:r>
              <a:rPr lang="ru-RU" sz="1600" dirty="0" smtClean="0">
                <a:latin typeface="Calibri" pitchFamily="34" charset="0"/>
              </a:rPr>
              <a:t> </a:t>
            </a:r>
          </a:p>
          <a:p>
            <a:pPr lvl="0" algn="just"/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Основной метод лечения —</a:t>
            </a:r>
            <a:r>
              <a:rPr lang="bg-BG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диетотерапия</a:t>
            </a:r>
          </a:p>
          <a:p>
            <a:pPr algn="just"/>
            <a:r>
              <a:rPr lang="ru-RU" sz="1600" dirty="0" smtClean="0">
                <a:latin typeface="Calibri" pitchFamily="34" charset="0"/>
              </a:rPr>
              <a:t> </a:t>
            </a:r>
            <a:r>
              <a:rPr lang="ru-RU" sz="1600" b="1" dirty="0" smtClean="0">
                <a:latin typeface="Calibri" pitchFamily="34" charset="0"/>
              </a:rPr>
              <a:t> </a:t>
            </a:r>
            <a:endParaRPr lang="ru-RU" sz="1600" dirty="0" smtClean="0">
              <a:latin typeface="Calibri" pitchFamily="34" charset="0"/>
            </a:endParaRPr>
          </a:p>
          <a:p>
            <a:pPr algn="just"/>
            <a:r>
              <a:rPr lang="ru-RU" sz="1600" dirty="0" smtClean="0">
                <a:latin typeface="Calibri" pitchFamily="34" charset="0"/>
              </a:rPr>
              <a:t>Перечень пищевой продукции, которая </a:t>
            </a:r>
            <a:r>
              <a:rPr lang="ru-RU" sz="1600" b="1" dirty="0" smtClean="0">
                <a:latin typeface="Calibri" pitchFamily="34" charset="0"/>
              </a:rPr>
              <a:t>не допускается </a:t>
            </a:r>
            <a:r>
              <a:rPr lang="ru-RU" sz="1600" dirty="0" smtClean="0">
                <a:latin typeface="Calibri" pitchFamily="34" charset="0"/>
              </a:rPr>
              <a:t>в питании детей и подростков с </a:t>
            </a:r>
            <a:r>
              <a:rPr lang="ru-RU" sz="1600" dirty="0" err="1" smtClean="0">
                <a:latin typeface="Calibri" pitchFamily="34" charset="0"/>
              </a:rPr>
              <a:t>фенилкетонурией</a:t>
            </a:r>
            <a:r>
              <a:rPr lang="ru-RU" sz="1600" dirty="0" smtClean="0">
                <a:latin typeface="Calibri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Calibri" pitchFamily="34" charset="0"/>
              </a:rPr>
              <a:t> 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мясо и мясные изделия;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рыба и рыбные продукты;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творог, творожные продукты, сыры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мука (пшеничная, ржаная, овсяная, гречневая, рисовая, кукурузная), хлеб белый и черный, баранки, сушки, булочки, печенье, пирожные, торты;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крупы и хлопья: гречневая, кукурузная, манная, перловая, ячневая, рис, толокно, хлопья овсяные;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все виды яиц;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все виды орехов;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подсластитель</a:t>
            </a:r>
            <a:r>
              <a:rPr lang="ru-RU" sz="1600" dirty="0" smtClean="0">
                <a:latin typeface="Calibri" pitchFamily="34" charset="0"/>
              </a:rPr>
              <a:t> </a:t>
            </a:r>
            <a:r>
              <a:rPr lang="ru-RU" sz="1600" dirty="0" err="1" smtClean="0">
                <a:latin typeface="Calibri" pitchFamily="34" charset="0"/>
              </a:rPr>
              <a:t>аспартам</a:t>
            </a:r>
            <a:r>
              <a:rPr lang="ru-RU" sz="1600" dirty="0" smtClean="0">
                <a:latin typeface="Calibri" pitchFamily="34" charset="0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желатин;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молоко, кефир, ряженка, простокваша, йогурты;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соевые продукты.</a:t>
            </a:r>
          </a:p>
          <a:p>
            <a:pPr algn="just"/>
            <a:endParaRPr lang="ru-RU" sz="1600" dirty="0" smtClean="0">
              <a:latin typeface="Calibri" pitchFamily="34" charset="0"/>
            </a:endParaRPr>
          </a:p>
          <a:p>
            <a:pPr lvl="0" algn="just"/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 питания детей с </a:t>
            </a:r>
            <a:r>
              <a:rPr lang="ru-RU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фенилкетонурией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соответствует основному</a:t>
            </a:r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ru-RU" sz="1200" dirty="0" smtClean="0">
              <a:latin typeface="Calibri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08;g308ed815e4f_0_196"/>
          <p:cNvSpPr txBox="1"/>
          <p:nvPr/>
        </p:nvSpPr>
        <p:spPr>
          <a:xfrm>
            <a:off x="711684" y="516283"/>
            <a:ext cx="9409200" cy="48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Муковисцидоз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09;g308ed815e4f_0_196"/>
          <p:cNvSpPr txBox="1"/>
          <p:nvPr/>
        </p:nvSpPr>
        <p:spPr>
          <a:xfrm>
            <a:off x="662000" y="1143000"/>
            <a:ext cx="9409200" cy="598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bg-BG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Муковисцидоз</a:t>
            </a:r>
            <a:r>
              <a:rPr lang="bg-BG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наследственное заболевание, при котором поражаются </a:t>
            </a:r>
            <a:b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все органы, которые выделяют слизь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Основной 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 лечения — увеличения потребления белка </a:t>
            </a: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1,5 раза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доведения жировой компоненты питания </a:t>
            </a: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 40 - 50%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 общей </a:t>
            </a:r>
            <a:b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энергетической емкости </a:t>
            </a:r>
            <a:r>
              <a:rPr lang="bg-BG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рациона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bg-BG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Рекомендуется ввести дополнительные приемы пищи, обеспечив общую формулу</a:t>
            </a:r>
            <a:b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питания: 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"3 + 3" </a:t>
            </a: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основных 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приема пищи и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дополнительных</a:t>
            </a:r>
            <a:endParaRPr lang="ru-RU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</a:pPr>
            <a:endParaRPr lang="bg-BG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27;g308ed815e4f_0_207"/>
          <p:cNvSpPr txBox="1"/>
          <p:nvPr/>
        </p:nvSpPr>
        <p:spPr>
          <a:xfrm>
            <a:off x="642122" y="4085749"/>
            <a:ext cx="44604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Основные приемы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пищи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белки животного происхождения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жиры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сложные углеводы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меньшей степени – простые углеводы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29;g308ed815e4f_0_207"/>
          <p:cNvSpPr txBox="1"/>
          <p:nvPr/>
        </p:nvSpPr>
        <p:spPr>
          <a:xfrm>
            <a:off x="5807478" y="4125506"/>
            <a:ext cx="4523100" cy="3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Дополнительные приемы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пищи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специализированные высокобелковые продукты питания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кисломолочные продукты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творог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фрукты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30;g308ed815e4f_0_207"/>
          <p:cNvSpPr txBox="1"/>
          <p:nvPr/>
        </p:nvSpPr>
        <p:spPr>
          <a:xfrm>
            <a:off x="639713" y="6370983"/>
            <a:ext cx="9409200" cy="42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Рекомендаций по особенностям технологии приготовления блюд </a:t>
            </a:r>
            <a:r>
              <a:rPr lang="bg-BG" sz="1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bg-B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нет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08ed815e4f_0_256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g308ed815e4f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g308ed815e4f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08ed815e4f_0_256"/>
          <p:cNvSpPr txBox="1"/>
          <p:nvPr/>
        </p:nvSpPr>
        <p:spPr>
          <a:xfrm>
            <a:off x="662000" y="2501900"/>
            <a:ext cx="9409200" cy="4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g308ed815e4f_0_219"/>
          <p:cNvSpPr txBox="1"/>
          <p:nvPr/>
        </p:nvSpPr>
        <p:spPr>
          <a:xfrm>
            <a:off x="671927" y="406951"/>
            <a:ext cx="9409200" cy="58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Пищевая аллергия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g308ed815e4f_0_219"/>
          <p:cNvSpPr txBox="1"/>
          <p:nvPr/>
        </p:nvSpPr>
        <p:spPr>
          <a:xfrm>
            <a:off x="639713" y="1123122"/>
            <a:ext cx="9409200" cy="60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bg-BG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Пищевая </a:t>
            </a:r>
            <a:r>
              <a:rPr lang="bg-BG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аллергия </a:t>
            </a:r>
            <a:r>
              <a:rPr lang="bg-BG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патологическая реакция организма к определенным соединениям того или иного пищевого продукта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	В питании данной группы детей должны быть исключены продукты, провоцирующие у них аллергическую реакцию и заменены на иные продукты, обеспечивающие физиологическую полноценность замен (!по возможности)</a:t>
            </a:r>
          </a:p>
          <a:p>
            <a:pPr algn="just"/>
            <a:r>
              <a:rPr lang="ru-RU" sz="1800" b="1" dirty="0" smtClean="0">
                <a:latin typeface="Calibri" pitchFamily="34" charset="0"/>
              </a:rPr>
              <a:t> </a:t>
            </a:r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	К продуктам, наиболее часто вызывающим аллергические реакции, относятся: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коровье молоко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куриное яйцо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соя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арахис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орехи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пшеница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800" dirty="0" smtClean="0">
                <a:latin typeface="Calibri" pitchFamily="34" charset="0"/>
              </a:rPr>
              <a:t> морепродукты и рыба.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	Таблица замены пищевой продукции с учетом их пищевой ценности изложены в Приложение N 11 к </a:t>
            </a:r>
            <a:r>
              <a:rPr lang="ru-RU" sz="1800" dirty="0" err="1" smtClean="0">
                <a:latin typeface="Calibri" pitchFamily="34" charset="0"/>
              </a:rPr>
              <a:t>СанПиН</a:t>
            </a:r>
            <a:r>
              <a:rPr lang="ru-RU" sz="1800" dirty="0" smtClean="0">
                <a:latin typeface="Calibri" pitchFamily="34" charset="0"/>
              </a:rPr>
              <a:t> 2.3/2.4.3590-20</a:t>
            </a:r>
          </a:p>
          <a:p>
            <a:pPr algn="just"/>
            <a:r>
              <a:rPr lang="ru-RU" sz="1800" b="1" dirty="0" smtClean="0">
                <a:latin typeface="Calibri" pitchFamily="34" charset="0"/>
              </a:rPr>
              <a:t> </a:t>
            </a:r>
            <a:endParaRPr lang="ru-RU" sz="1800" dirty="0" smtClean="0">
              <a:latin typeface="Calibri" pitchFamily="34" charset="0"/>
            </a:endParaRPr>
          </a:p>
          <a:p>
            <a:pPr lvl="0" algn="just"/>
            <a:r>
              <a:rPr lang="ru-RU" sz="1800" dirty="0" smtClean="0">
                <a:latin typeface="Calibri" pitchFamily="34" charset="0"/>
              </a:rPr>
              <a:t>	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 питания детей с </a:t>
            </a:r>
            <a:r>
              <a:rPr lang="ru-RU" sz="1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целиакией</a:t>
            </a: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соответствует основному 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g308ed815e4f_0_279"/>
          <p:cNvPicPr preferRelativeResize="0"/>
          <p:nvPr/>
        </p:nvPicPr>
        <p:blipFill>
          <a:blip r:embed="rId3">
            <a:alphaModFix/>
          </a:blip>
          <a:srcRect t="5922" b="4376"/>
          <a:stretch>
            <a:fillRect/>
          </a:stretch>
        </p:blipFill>
        <p:spPr>
          <a:xfrm>
            <a:off x="1938275" y="1451113"/>
            <a:ext cx="6659073" cy="244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g308ed815e4f_0_279" descr="RSPB_Page.pd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308ed815e4f_0_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g308ed815e4f_0_27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308ed815e4f_0_279"/>
          <p:cNvSpPr txBox="1"/>
          <p:nvPr/>
        </p:nvSpPr>
        <p:spPr>
          <a:xfrm>
            <a:off x="652049" y="467138"/>
            <a:ext cx="9409200" cy="7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>
                <a:solidFill>
                  <a:srgbClr val="800000"/>
                </a:solidFill>
              </a:rPr>
              <a:t>Алгоритм предоставления специализированного питания </a:t>
            </a:r>
            <a:endParaRPr lang="bg-BG" sz="2000" dirty="0" smtClean="0">
              <a:solidFill>
                <a:srgbClr val="8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 smtClean="0">
                <a:solidFill>
                  <a:srgbClr val="800000"/>
                </a:solidFill>
              </a:rPr>
              <a:t>в</a:t>
            </a:r>
            <a:r>
              <a:rPr lang="bg-BG" sz="2000" dirty="0">
                <a:solidFill>
                  <a:srgbClr val="800000"/>
                </a:solidFill>
              </a:rPr>
              <a:t> образовательном учреждении</a:t>
            </a:r>
            <a:endParaRPr sz="2000" dirty="0">
              <a:solidFill>
                <a:srgbClr val="800000"/>
              </a:solidFill>
            </a:endParaRPr>
          </a:p>
        </p:txBody>
      </p:sp>
      <p:sp>
        <p:nvSpPr>
          <p:cNvPr id="475" name="Google Shape;475;g308ed815e4f_0_279"/>
          <p:cNvSpPr txBox="1"/>
          <p:nvPr/>
        </p:nvSpPr>
        <p:spPr>
          <a:xfrm>
            <a:off x="662000" y="1262270"/>
            <a:ext cx="9409200" cy="547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bg-BG" sz="1600" b="1" u="sng" dirty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С 01.01.2021 </a:t>
            </a:r>
            <a:r>
              <a:rPr lang="bg-BG" sz="1600" b="1" u="sng" dirty="0" smtClean="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</a:p>
          <a:p>
            <a:pPr lvl="0">
              <a:lnSpc>
                <a:spcPct val="120000"/>
              </a:lnSpc>
            </a:pPr>
            <a:endParaRPr lang="bg-BG" sz="1600" b="1" u="sng" dirty="0" smtClean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</a:pPr>
            <a:endParaRPr lang="bg-BG" sz="1600" b="1" u="sng" dirty="0" smtClean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</a:pPr>
            <a:endParaRPr lang="bg-BG" sz="1600" b="1" u="sng" dirty="0" smtClean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</a:pPr>
            <a:endParaRPr lang="bg-BG" sz="1600" b="1" u="sng" dirty="0" smtClean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</a:pPr>
            <a:endParaRPr lang="bg-BG" sz="1600" b="1" u="sng" dirty="0" smtClean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целью обеспечения безопасных условий питания ребенка с пищевыми особенностями необходимо:</a:t>
            </a:r>
          </a:p>
          <a:p>
            <a:pPr marL="457200" lvl="0" indent="-355600">
              <a:buClr>
                <a:schemeClr val="dk1"/>
              </a:buClr>
              <a:buSzPts val="2000"/>
            </a:pP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проработать вопрос режима и порядка питания </a:t>
            </a:r>
          </a:p>
          <a:p>
            <a:pPr marL="457200" lvl="0" indent="-355600"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проинформировать воспитателя и работников столовой о наличии у ребенка патологии</a:t>
            </a:r>
          </a:p>
          <a:p>
            <a:pPr marL="457200" lvl="0" indent="-355600"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провести инструктаж по мерам профилактики обострений</a:t>
            </a:r>
          </a:p>
          <a:p>
            <a:pPr marL="457200" indent="-355600">
              <a:buClr>
                <a:schemeClr val="dk1"/>
              </a:buClr>
              <a:buSzPts val="2000"/>
              <a:buFont typeface="Calibri"/>
              <a:buChar char="-"/>
            </a:pPr>
            <a:r>
              <a:rPr lang="ru-RU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провести инструктаж первой помощи или алгоритм действий при экстренной ситуации</a:t>
            </a:r>
          </a:p>
          <a:p>
            <a:pPr marL="457200" lvl="0" indent="-355600">
              <a:buClr>
                <a:schemeClr val="dk1"/>
              </a:buClr>
              <a:buSzPts val="2000"/>
              <a:buFont typeface="Calibri"/>
              <a:buChar char="-"/>
            </a:pPr>
            <a:endParaRPr lang="ru-RU"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Calibri"/>
              <a:buChar char="-"/>
            </a:pPr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ru-RU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308d640948a_0_39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g308d640948a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g308d640948a_0_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308d640948a_0_39"/>
          <p:cNvSpPr txBox="1"/>
          <p:nvPr/>
        </p:nvSpPr>
        <p:spPr>
          <a:xfrm>
            <a:off x="661988" y="526221"/>
            <a:ext cx="9409200" cy="7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>
                <a:solidFill>
                  <a:srgbClr val="800000"/>
                </a:solidFill>
              </a:rPr>
              <a:t>Итог: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494" name="Google Shape;494;g308d640948a_0_39"/>
          <p:cNvSpPr txBox="1"/>
          <p:nvPr/>
        </p:nvSpPr>
        <p:spPr>
          <a:xfrm>
            <a:off x="701745" y="1222513"/>
            <a:ext cx="9409200" cy="610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Родитель должен иметь на руках официальное заключение от лечащего врача </a:t>
            </a:r>
            <a:b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 диагнозе и рекомендациях по соблюдению питания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Питание для детей с пищевыми особенностями в дошкольном учреждении должно быть организовано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Юридически </a:t>
            </a:r>
            <a:r>
              <a:rPr lang="bg-BG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индивидуальное питание для ребенка с пищевыми особенностями </a:t>
            </a:r>
            <a:r>
              <a:rPr lang="bg-BG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должен предоставить руководитель дошкольной организации, вне зависимости от наличия договора о предоставлении питания со сторонней </a:t>
            </a:r>
            <a:r>
              <a:rPr lang="bg-BG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организацией</a:t>
            </a:r>
          </a:p>
          <a:p>
            <a:pPr marL="457200" lvl="0" indent="-355600" algn="just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 startAt="4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меню возлагается на руководителя образовательной организации (совместно с диетологом и оператором питания)</a:t>
            </a:r>
          </a:p>
          <a:p>
            <a:pPr marL="457200" lvl="0" indent="-355600" algn="just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 startAt="4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организации должны быть изданы внутренние документы, проведены инструктажи с сотрудниками, в том числе пищеблока, о принципах </a:t>
            </a:r>
            <a:b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организации питания ребенка с пищевыми особенностями</a:t>
            </a:r>
          </a:p>
          <a:p>
            <a:pPr marL="457200" lvl="0" indent="-355600" algn="just">
              <a:spcAft>
                <a:spcPts val="600"/>
              </a:spcAft>
              <a:buClr>
                <a:schemeClr val="dk1"/>
              </a:buClr>
              <a:buSzPts val="2000"/>
              <a:buFont typeface="Calibri"/>
              <a:buAutoNum type="arabicPeriod" startAt="4"/>
            </a:pP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отсутствии специализированного меню должны быть созданы условия для приема пищи, принесенной из дома</a:t>
            </a:r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endParaRPr lang="bg-BG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425303" y="525947"/>
            <a:ext cx="9952074" cy="8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Производственный контроль в образовательных организациях, основанный на принципах ХАССП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 bwMode="auto">
          <a:xfrm>
            <a:off x="382772" y="1582337"/>
            <a:ext cx="9973339" cy="82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Основные понятия (ГОСТ Р 51705.2001 «Система качества. Управление качеством пищевых продуктов на основе принципов ХАССП. Общие требования»)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Объект 1"/>
          <p:cNvSpPr txBox="1">
            <a:spLocks/>
          </p:cNvSpPr>
          <p:nvPr/>
        </p:nvSpPr>
        <p:spPr bwMode="auto">
          <a:xfrm>
            <a:off x="776177" y="2785730"/>
            <a:ext cx="9133367" cy="35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ХАССП – в переводе с английского – анализ рисков и критические контрольные точки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ХАССП – комплекс мероприятий, предусматривающий систематическую идентификацию, оценку и управление опасными факторами, существенно влияющими на безопасность продукции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Основная задача – обеспечение контроля на всех этапах производственного процесса, а так же при хранении и реализации продукции, то есть везде, где может возникнуть опасная ситуация, связанная с безопасностью потребителя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Цель - повышение качества и показателей безопасности пищевой продукции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663" y="467834"/>
            <a:ext cx="99426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 ТС 021/2011. Технический регламент Таможенного союза.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безопасности пищевой продукции»</a:t>
            </a:r>
          </a:p>
          <a:p>
            <a:pPr algn="ctr"/>
            <a:r>
              <a:rPr lang="ru-RU" sz="1400" b="1" dirty="0" smtClean="0">
                <a:solidFill>
                  <a:srgbClr val="8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10. </a:t>
            </a:r>
            <a:r>
              <a:rPr lang="ru-RU" sz="1800" b="1" dirty="0" smtClean="0">
                <a:solidFill>
                  <a:srgbClr val="8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безопасности пищевой продукции в процессе ее производства (изготовления), хранения, перевозки (транспортирования), реализации</a:t>
            </a:r>
          </a:p>
          <a:p>
            <a:pPr algn="just"/>
            <a:endParaRPr lang="ru-RU" sz="1800" b="1" dirty="0" smtClean="0">
              <a:solidFill>
                <a:srgbClr val="8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8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осуществлении процессов производства (изготовления) пищевой продукции, связанных с требованиями безопасности такой продукции, изготовитель должен разработать, внедрить и поддерживать процедуры, основанные на принципах </a:t>
            </a:r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ХАССП (Hazard Analysis and Critical Control Points – анализ рисков и определение критических контрольных точек)</a:t>
            </a:r>
          </a:p>
          <a:p>
            <a:pPr algn="just"/>
            <a:endParaRPr lang="ru-RU" sz="1800" b="1" dirty="0" smtClean="0">
              <a:solidFill>
                <a:srgbClr val="8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Для обеспечения безопасности пищевой продукции в процессе ее производства (изготовления) должны разрабатываться, внедряться и поддерживаться следующие процедуры:</a:t>
            </a:r>
          </a:p>
          <a:p>
            <a:pPr algn="just"/>
            <a:r>
              <a:rPr lang="ru-RU" sz="1800" b="1" dirty="0" smtClean="0">
                <a:solidFill>
                  <a:srgbClr val="8A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4) проведение контроля за продовольственным (пищевым) сырьем, технологическими средствами, упаковочными материалами, изделиями, используемыми при производстве (изготовлении) пищевой продукции, а также за пищевой продукцией средствами, обеспечивающими необходимые достоверность и  полноту контроля</a:t>
            </a:r>
            <a:endParaRPr lang="ru-RU" sz="1800" b="1" dirty="0">
              <a:solidFill>
                <a:srgbClr val="8A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414670" y="308345"/>
            <a:ext cx="9952074" cy="5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Нормативная база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833" y="1090083"/>
            <a:ext cx="98563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ФЗ от 2.01.2000 </a:t>
            </a:r>
            <a:r>
              <a:rPr lang="ru-RU" sz="1800" b="1" dirty="0" smtClean="0"/>
              <a:t>№</a:t>
            </a:r>
            <a:r>
              <a:rPr lang="ru-RU" sz="1800" b="1" dirty="0" smtClean="0"/>
              <a:t>29-ФЗ от «О качестве и безопасности пищевой продукции: </a:t>
            </a:r>
            <a:endParaRPr lang="ru-RU" sz="1800" b="1" dirty="0" smtClean="0"/>
          </a:p>
          <a:p>
            <a:pPr algn="just"/>
            <a:endParaRPr lang="ru-RU" sz="1800" b="1" dirty="0" smtClean="0"/>
          </a:p>
          <a:p>
            <a:pPr marL="0" indent="0" algn="just">
              <a:buNone/>
            </a:pPr>
            <a:r>
              <a:rPr lang="ru-RU" b="1" dirty="0" smtClean="0"/>
              <a:t>      </a:t>
            </a:r>
            <a:r>
              <a:rPr lang="ru-RU" b="1" dirty="0" smtClean="0"/>
              <a:t>ст. </a:t>
            </a:r>
            <a:r>
              <a:rPr lang="ru-RU" b="1" dirty="0" smtClean="0"/>
              <a:t>22  1. ИП и </a:t>
            </a:r>
            <a:r>
              <a:rPr lang="ru-RU" b="1" dirty="0" smtClean="0"/>
              <a:t>ЮЛ, </a:t>
            </a:r>
            <a:r>
              <a:rPr lang="ru-RU" b="1" dirty="0" smtClean="0"/>
              <a:t>осуществляющие деятельность по обращению пищевых продуктов, </a:t>
            </a:r>
            <a:r>
              <a:rPr lang="ru-RU" dirty="0" smtClean="0"/>
              <a:t>должны организовывать и проводить ПК за их качеством и безопасностью с соблюдением требований законодательства РФ и технической документации к условиям обращения пищевых продуктов</a:t>
            </a:r>
          </a:p>
          <a:p>
            <a:pPr marL="0" indent="0" algn="just">
              <a:buNone/>
            </a:pPr>
            <a:r>
              <a:rPr lang="ru-RU" dirty="0" smtClean="0"/>
              <a:t>                  2. ПК за качеством и безопасностью пищевых продуктов, проводится в соответствии с программой ПК, которая разрабатывается ИП или юр.л. на основании требований, установленных в соответствии с законодательством РФ и технической документацией. Указанной программой определяются порядок осуществления ПК за качеством и безопасностью пищевых продуктов, методики такого контроля и методики проверки условий их обращения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algn="just"/>
            <a:r>
              <a:rPr lang="ru-RU" sz="1800" b="1" dirty="0" smtClean="0"/>
              <a:t>СП 2.4.3648-20 «Санитарно-эпидемиологические требования к организации воспитания и обучения, отдыха и оздоровления детей и молодежи </a:t>
            </a:r>
          </a:p>
          <a:p>
            <a:pPr algn="just"/>
            <a:endParaRPr lang="ru-RU" sz="1800" b="1" dirty="0" smtClean="0"/>
          </a:p>
          <a:p>
            <a:pPr algn="just"/>
            <a:r>
              <a:rPr lang="ru-RU" sz="1800" b="1" dirty="0" smtClean="0"/>
              <a:t>	</a:t>
            </a:r>
            <a:r>
              <a:rPr lang="ru-RU" dirty="0" smtClean="0"/>
              <a:t>П</a:t>
            </a:r>
            <a:r>
              <a:rPr lang="ru-RU" dirty="0" smtClean="0"/>
              <a:t>. 1.8 на объектах должен осуществляться производственный контроль за соблюдением санитарных правил и гигиенических нормативов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 bwMode="auto">
          <a:xfrm>
            <a:off x="425303" y="170121"/>
            <a:ext cx="9952074" cy="58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Нормативная база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 bwMode="auto">
          <a:xfrm>
            <a:off x="251520" y="893135"/>
            <a:ext cx="10104592" cy="586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70" tIns="104270" rIns="104270" bIns="10427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СанПиН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2.3/2.4.3590-20 «Санитарно-эпидемиологические  требования к организации общественного питания»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п. 2.1 предприятия общественного питания должны проводить производственный контроль, основанный на принципах ХАССП, в соответствии с порядком  и периодичностью (включая организационные мероприятия, лабораторные исследования и испытания), установленными Организацией</a:t>
            </a:r>
          </a:p>
          <a:p>
            <a:pPr lvl="0" algn="just" eaLnBrk="0" hangingPunct="0"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ТР ТС 021/2011 «О безопасности пищевой продукции»</a:t>
            </a:r>
          </a:p>
          <a:p>
            <a:pPr lvl="0" algn="just" eaLnBrk="0" hangingPunct="0"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</a:pPr>
            <a:r>
              <a:rPr lang="ru-RU" sz="1800" kern="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Ч. 2, ст. 10, глава 3 - </a:t>
            </a:r>
            <a:r>
              <a:rPr lang="ru-RU" sz="1800" kern="0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при </a:t>
            </a: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осуществлении процессов производства (изготовления) пищевой продукции, связанных с требованиями безопасности такой продукции, изготовитель должен разработать, внедрить и поддерживать процедуры, основанные на принципах ХАССП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МР 2.3.0279-22 «Рекомендации по осуществлению ПК за соответствием продукции стандартам, техническим регламентам и техническим условиям»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r>
              <a:rPr kumimoji="0" lang="ru-RU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п.2.1 – при разработке программ производственного контроля учитываются процедуры системы контроля качества и безопасности продукции, основанной на принципах ХАССП</a:t>
            </a:r>
          </a:p>
          <a:p>
            <a:pPr algn="just" eaLnBrk="0" hangingPunct="0"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МР 2.4.0179-20 «Рекомендации по организации питания обучающихся общеобразовательных организаций» </a:t>
            </a:r>
            <a:endParaRPr lang="ru-RU" sz="1800" b="1" kern="0" dirty="0" smtClean="0">
              <a:solidFill>
                <a:schemeClr val="tx1"/>
              </a:solidFill>
              <a:latin typeface="+mn-lt"/>
              <a:sym typeface="Calibri"/>
            </a:endParaRPr>
          </a:p>
          <a:p>
            <a:pPr algn="just" eaLnBrk="0" hangingPunct="0"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</a:pPr>
            <a:r>
              <a:rPr lang="ru-RU" sz="1800" dirty="0" smtClean="0">
                <a:latin typeface="+mn-lt"/>
              </a:rPr>
              <a:t>4.2</a:t>
            </a:r>
            <a:r>
              <a:rPr lang="ru-RU" sz="1800" dirty="0" smtClean="0">
                <a:latin typeface="+mn-lt"/>
              </a:rPr>
              <a:t>. Независимо от организационных правовых форм, юридические лица и индивидуальные предприниматели, деятельность которых связана с организацией и (или) обеспечением горячего питания обучающихся обеспечивают реализацию мероприятий, направленных на охрану здоровья обучающихся, в том числе:</a:t>
            </a:r>
          </a:p>
          <a:p>
            <a:r>
              <a:rPr lang="ru-RU" sz="1800" dirty="0" smtClean="0">
                <a:latin typeface="+mn-lt"/>
              </a:rPr>
              <a:t>- соблюдение требований качества и безопасности, сроков годности, поступающих на пищеблок продовольственного сырья и пищевых продуктов;</a:t>
            </a:r>
          </a:p>
          <a:p>
            <a:r>
              <a:rPr lang="ru-RU" sz="1800" dirty="0" smtClean="0">
                <a:latin typeface="+mn-lt"/>
              </a:rPr>
              <a:t>- проведение производственного контроля, основанного на принципах </a:t>
            </a:r>
            <a:r>
              <a:rPr lang="ru-RU" sz="1800" dirty="0" smtClean="0">
                <a:latin typeface="+mn-lt"/>
                <a:hlinkClick r:id="rId6"/>
              </a:rPr>
              <a:t>ХАССП;</a:t>
            </a:r>
          </a:p>
          <a:p>
            <a:r>
              <a:rPr lang="ru-RU" sz="1800" dirty="0" smtClean="0">
                <a:latin typeface="+mn-lt"/>
              </a:rPr>
              <a:t>- проведение лабораторного контроля качества и безопасности готовой продукции в соответствии с рекомендуемой номенклатурой, объемом и периодичностью проведения лабораторных и инструментальных исследований (</a:t>
            </a:r>
            <a:r>
              <a:rPr lang="ru-RU" sz="1800" dirty="0" smtClean="0">
                <a:latin typeface="+mn-lt"/>
                <a:hlinkClick r:id="rId7"/>
              </a:rPr>
              <a:t>приложение 5 к настоящим МР).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МР 2.4.0259-21 «Рекомендации по обеспечению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сан-эпид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требований к организациям реализующим образовательные программы дошкольного образования»  п.7.5-7.6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/>
                <a:cs typeface="Calibri"/>
                <a:sym typeface="Calibri"/>
              </a:rPr>
              <a:t>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>
                <a:srgbClr val="888888"/>
              </a:buClr>
              <a:buSzTx/>
              <a:buFont typeface="Arial"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SPB_P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677" y="-136685"/>
            <a:ext cx="5348550" cy="7562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637477"/>
            <a:ext cx="10769601" cy="152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6883209"/>
            <a:ext cx="10688639" cy="3044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EBC278-B7DA-4DB6-BBEA-55208EDC631A}"/>
              </a:ext>
            </a:extLst>
          </p:cNvPr>
          <p:cNvSpPr txBox="1"/>
          <p:nvPr/>
        </p:nvSpPr>
        <p:spPr>
          <a:xfrm>
            <a:off x="275650" y="109788"/>
            <a:ext cx="10412988" cy="58475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Производители и субъекты, с территории которых в 2024 году выявлена продукция, несоответствующая обязательным требованиям</a:t>
            </a:r>
            <a:endParaRPr lang="ru-RU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2510" y="1045696"/>
          <a:ext cx="10254580" cy="59151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768132"/>
                <a:gridCol w="2612036"/>
                <a:gridCol w="2437206"/>
                <a:gridCol w="2437206"/>
              </a:tblGrid>
              <a:tr h="70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По фальсифицированной продукции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Производители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По нестандартной продукции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Производители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6630"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Московская область (7)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АО «Озерецкий молочный комбинат»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Республика Удмуртия (5)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«ТД «ГорнЯк»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6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«ПФ Цех фасовки сырья»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«Агрофирма «Феникс»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21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«Модус»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«ДИЛ»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6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«Первая мясная компания»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56203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Брянская область (5)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«Горизонт»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Республика Татарстан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«Мясокомбинат Казанский»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339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«МОЛСБЫТ»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«МК Назар»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1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Республика Удмуртия (4)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«Дабров и К»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Пермский край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МПЗ «Ромашкино»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21331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ИП Гуляев И.Е.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66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Свердловская область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«Торговый дом «Белая ферма»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Московская область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«Восход»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6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Пермский край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ИП Глава КФХ Тупицын П.Г. ПК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Оренбургская область (1)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«Уральский бройлер»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213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ООО «РИГА» ПК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421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Тульская  области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«Маслово село»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Белгородская область (1)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АО «Приосколье»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  <a:tr h="691108">
                <a:tc>
                  <a:txBody>
                    <a:bodyPr/>
                    <a:lstStyle/>
                    <a:p>
                      <a:pPr algn="ctr">
                        <a:tabLst>
                          <a:tab pos="691515" algn="l"/>
                        </a:tabLst>
                      </a:pPr>
                      <a:r>
                        <a:rPr lang="ru-RU" sz="1400" dirty="0"/>
                        <a:t>Курская область (2)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«Сырная долина»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Республика </a:t>
                      </a:r>
                      <a:r>
                        <a:rPr lang="ru-RU" sz="1400" dirty="0" smtClean="0"/>
                        <a:t>Марий </a:t>
                      </a:r>
                      <a:r>
                        <a:rPr lang="ru-RU" sz="1400" dirty="0"/>
                        <a:t>Эл (1)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ООО «Птицефабрика Акшевская</a:t>
                      </a:r>
                      <a:r>
                        <a:rPr lang="ru-RU" sz="1400" dirty="0" smtClean="0"/>
                        <a:t>»</a:t>
                      </a:r>
                      <a:endParaRPr lang="ru-RU" sz="1400" b="1" dirty="0">
                        <a:solidFill>
                          <a:srgbClr val="8A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7864" marR="6786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936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08d640948a_0_28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08d640948a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08d640948a_0_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08d640948a_0_28"/>
          <p:cNvSpPr txBox="1"/>
          <p:nvPr/>
        </p:nvSpPr>
        <p:spPr>
          <a:xfrm>
            <a:off x="691805" y="327439"/>
            <a:ext cx="9409200" cy="6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Нормативно-правовая база по организации питания детей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9" name="Google Shape;174;g308d640948a_0_107"/>
          <p:cNvSpPr txBox="1"/>
          <p:nvPr/>
        </p:nvSpPr>
        <p:spPr>
          <a:xfrm>
            <a:off x="791196" y="795130"/>
            <a:ext cx="9409200" cy="63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Федеральные законы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75;g308d640948a_0_107"/>
          <p:cNvSpPr txBox="1"/>
          <p:nvPr/>
        </p:nvSpPr>
        <p:spPr>
          <a:xfrm>
            <a:off x="741512" y="1272208"/>
            <a:ext cx="9346800" cy="19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bg-BG" sz="2000" dirty="0" smtClean="0">
                <a:solidFill>
                  <a:schemeClr val="dk1"/>
                </a:solidFill>
                <a:latin typeface="Calibri"/>
                <a:sym typeface="Calibri"/>
              </a:rPr>
              <a:t>  </a:t>
            </a:r>
            <a:r>
              <a:rPr lang="ru-RU" sz="1600" dirty="0" smtClean="0">
                <a:latin typeface="Calibri" pitchFamily="34" charset="0"/>
              </a:rPr>
              <a:t>Федеральный закон от 29.12.2012 N 273-ФЗ «Об образовании в Российской Федерации»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 Федеральный закон от 30.03.1999 N 52-ФЗ «О санитарно-эпидемиологическом благополучии населения»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Закон РФ от 07.02.1992 N 2300-1 «О защите прав потребителей»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Федеральный закон от 02.01.2000 N 29-ФЗ «О качестве и безопасности пищевых продуктов»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Федеральный закон от 05.04.2013 N 44-ФЗ «О 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74;g308d640948a_0_107"/>
          <p:cNvSpPr txBox="1"/>
          <p:nvPr/>
        </p:nvSpPr>
        <p:spPr>
          <a:xfrm>
            <a:off x="804448" y="3114261"/>
            <a:ext cx="9409200" cy="63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Технические регламенты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75;g308d640948a_0_107"/>
          <p:cNvSpPr txBox="1"/>
          <p:nvPr/>
        </p:nvSpPr>
        <p:spPr>
          <a:xfrm>
            <a:off x="764704" y="3660912"/>
            <a:ext cx="9346800" cy="323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ТС 021/2011. Технический регламент Таможенного союза «О безопасности пищевой продукции»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ТС 023/2011. Технический регламент Таможенного союза «Технический регламент на соковую продукцию из фруктов и овощей»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ТС 024/2011. Технический регламент Таможенного союза «Технический регламент на масложировую продукцию»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ТС 033/2013. Технический регламент Таможенного союза «О безопасности молока и молочной продукции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ТС 034/2013. Технический регламент Таможенного союза. О безопасности мяса и мясной продукции»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ЕАЭС 040/2016. Технический регламент Евразийского экономического союза «О безопасности рыбы и рыбной продукции»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Calibri" pitchFamily="34" charset="0"/>
              </a:rPr>
              <a:t>  ТР ЕАЭС 051/2021. Технический регламент Евразийского экономического Союза «О безопасности мяса птицы и продукции его переработки»</a:t>
            </a:r>
          </a:p>
          <a:p>
            <a:pPr>
              <a:buFont typeface="Wingdings" pitchFamily="2" charset="2"/>
              <a:buChar char="§"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SPB_Pag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8" y="233"/>
            <a:ext cx="5348550" cy="7562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32006"/>
            <a:ext cx="10769601" cy="152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6883209"/>
            <a:ext cx="10688639" cy="304404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BCBBEAD5-2FE2-4377-9D65-7FC7310CD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483" y="613738"/>
            <a:ext cx="9075925" cy="8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08">
              <a:spcBef>
                <a:spcPct val="0"/>
              </a:spcBef>
              <a:buNone/>
            </a:pPr>
            <a:r>
              <a:rPr lang="ru-RU" altLang="ru-RU" sz="2400" b="1" kern="0" dirty="0" smtClean="0">
                <a:solidFill>
                  <a:srgbClr val="99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/>
              </a:rPr>
              <a:t>Дорожная карта по улучшению питания школьников Пермского края </a:t>
            </a:r>
            <a:endParaRPr lang="ru-RU" altLang="ru-RU" sz="2400" b="1" kern="0" dirty="0">
              <a:solidFill>
                <a:srgbClr val="990000"/>
              </a:solidFill>
              <a:latin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507" y="3853418"/>
            <a:ext cx="4100529" cy="28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507" y="1477653"/>
          <a:ext cx="10007626" cy="5543452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4163757"/>
                <a:gridCol w="5843869"/>
              </a:tblGrid>
              <a:tr h="5543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8A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8A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8A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600" dirty="0">
                        <a:solidFill>
                          <a:srgbClr val="8A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Сохранение и укрепление здоровья детей и подростков Пермского края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Снижение роста распространенности </a:t>
                      </a:r>
                      <a:r>
                        <a:rPr lang="ru-RU" sz="1600" dirty="0" err="1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алиментарно</a:t>
                      </a: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– зависимыми заболеваниями среди школьников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Обеспечение качественного и сбалансированного школьного питания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внедрение единых примерных меню для организации питания обучающихся края в каждом муниципальном образовании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и внедрение примерных меню для детей с пищевыми особенностями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и укрепление материально – технической базы пищеблоков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Пропаганда здорового питания в среде всех участников образовательного процесса, как в семье, так и в школе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Сохранение мер социальной поддержки учащихся на бесплатное питание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solidFill>
                            <a:srgbClr val="8A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Совершенствование программы проверок в рамках родительского контроля.</a:t>
                      </a:r>
                    </a:p>
                  </a:txBody>
                  <a:tcPr marL="68570" marR="685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2793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RSPB_Cover_A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88638" cy="755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hape 164"/>
          <p:cNvSpPr txBox="1">
            <a:spLocks noGrp="1"/>
          </p:cNvSpPr>
          <p:nvPr/>
        </p:nvSpPr>
        <p:spPr>
          <a:xfrm>
            <a:off x="661988" y="2400300"/>
            <a:ext cx="9409112" cy="156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pPr fontAlgn="auto">
              <a:lnSpc>
                <a:spcPct val="120000"/>
              </a:lnSpc>
              <a:buClr>
                <a:schemeClr val="lt1"/>
              </a:buClr>
              <a:buSzPct val="25000"/>
              <a:defRPr/>
            </a:pPr>
            <a:r>
              <a:rPr lang="ru-RU" b="1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ahoma" pitchFamily="34" charset="0"/>
                <a:cs typeface="Tahoma" pitchFamily="34" charset="0"/>
              </a:rPr>
              <a:t>Благодарю за внимание!</a:t>
            </a:r>
            <a:endParaRPr lang="ru-RU" b="1" kern="0" cap="all" dirty="0">
              <a:solidFill>
                <a:schemeClr val="accent6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0" name="Shape 164"/>
          <p:cNvSpPr txBox="1">
            <a:spLocks noGrp="1"/>
          </p:cNvSpPr>
          <p:nvPr/>
        </p:nvSpPr>
        <p:spPr bwMode="auto">
          <a:xfrm>
            <a:off x="661988" y="355600"/>
            <a:ext cx="94091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lnSpc>
                <a:spcPct val="120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bg-BG" sz="1400" dirty="0" smtClean="0">
                <a:solidFill>
                  <a:schemeClr val="bg1"/>
                </a:solidFill>
              </a:rPr>
              <a:t>УПРАВЛЕНИЕ ФЕДЕРАЛЬНОЙ СЛУЖБЫ </a:t>
            </a:r>
            <a:r>
              <a:rPr lang="bg-BG" sz="1400" dirty="0">
                <a:solidFill>
                  <a:schemeClr val="bg1"/>
                </a:solidFill>
              </a:rPr>
              <a:t>ПО НАДЗОРУ</a:t>
            </a:r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Clr>
                <a:srgbClr val="FFFFFF"/>
              </a:buClr>
              <a:buSzPct val="25000"/>
              <a:buFont typeface="Calibri" pitchFamily="34" charset="0"/>
              <a:buNone/>
            </a:pPr>
            <a:r>
              <a:rPr lang="bg-BG" sz="1400" dirty="0">
                <a:solidFill>
                  <a:schemeClr val="bg1"/>
                </a:solidFill>
              </a:rPr>
              <a:t>В СФЕРЕ ЗАЩИТЫ ПРАВ ПОТРЕБИТЕЛЕЙ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bg-BG" sz="1400" dirty="0">
                <a:solidFill>
                  <a:schemeClr val="bg1"/>
                </a:solidFill>
              </a:rPr>
              <a:t>И БЛАГОПОЛУЧИЯ </a:t>
            </a:r>
            <a:r>
              <a:rPr lang="bg-BG" sz="1400" dirty="0" smtClean="0">
                <a:solidFill>
                  <a:schemeClr val="bg1"/>
                </a:solidFill>
              </a:rPr>
              <a:t>ЧЕЛОВЕКА ПО ПЕРМСКОМУ КРАЮ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308d640948a_0_28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08d640948a_0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08d640948a_0_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94033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08d640948a_0_28"/>
          <p:cNvSpPr txBox="1"/>
          <p:nvPr/>
        </p:nvSpPr>
        <p:spPr>
          <a:xfrm>
            <a:off x="691805" y="327439"/>
            <a:ext cx="9409200" cy="60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Нормативно-правовая база по организации питания детей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7" name="Google Shape;165;g308d640948a_0_97"/>
          <p:cNvSpPr txBox="1"/>
          <p:nvPr/>
        </p:nvSpPr>
        <p:spPr>
          <a:xfrm>
            <a:off x="661988" y="1003300"/>
            <a:ext cx="9409200" cy="61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Санитарно – эпидемиологические правила и нормативы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6;g308d640948a_0_97"/>
          <p:cNvSpPr txBox="1"/>
          <p:nvPr/>
        </p:nvSpPr>
        <p:spPr>
          <a:xfrm>
            <a:off x="693192" y="1485566"/>
            <a:ext cx="9409200" cy="215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СанПиН </a:t>
            </a:r>
            <a:r>
              <a:rPr lang="bg-B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2.3/2.4.3590-20 "Санитарно-эпидемиологические требования к организации общественного питания населения" 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СП </a:t>
            </a:r>
            <a:r>
              <a:rPr lang="bg-B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2.4.3648-20 "Санитарно-эпидемиологические требования к организациям воспитания и обучения, отдыха и оздоровления детей и молодежи" </a:t>
            </a:r>
            <a:endParaRPr lang="bg-BG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СанПиН</a:t>
            </a:r>
            <a:r>
              <a:rPr lang="ru-RU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1.2.3685-21 "Гигиенические нормативы и требования к обеспечению безопасности и (или) безвредности для человека факторов среды обитания»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3;g308d640948a_0_117"/>
          <p:cNvSpPr txBox="1"/>
          <p:nvPr/>
        </p:nvSpPr>
        <p:spPr>
          <a:xfrm>
            <a:off x="691400" y="3228681"/>
            <a:ext cx="9409200" cy="5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Методические рекомендации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4;g308d640948a_0_117"/>
          <p:cNvSpPr txBox="1"/>
          <p:nvPr/>
        </p:nvSpPr>
        <p:spPr>
          <a:xfrm>
            <a:off x="673863" y="3715458"/>
            <a:ext cx="9409200" cy="188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20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 </a:t>
            </a:r>
            <a:r>
              <a:rPr lang="bg-B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2.4.0179-20. </a:t>
            </a: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Гигиена </a:t>
            </a:r>
            <a:r>
              <a:rPr lang="bg-B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детей и подростков. Рекомендации по организации питания обучающихся общеобразовательных организаций. Методические </a:t>
            </a: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рекомендации.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МР 2.4.5.0107-15 “Организация питания детей дошкольного и школьного возраста в организованных коллективах” 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МР 2.4.0162-19. Гигиена детей и подростков. Особенности организации питания детей, страдающих сахарным диабетом и иными заболеваниями, сопровождающимися ограничениями в питании (в образовательных и оздоровительных организациях). Методические рекомендации.</a:t>
            </a:r>
          </a:p>
          <a:p>
            <a:pPr lvl="0" algn="just">
              <a:lnSpc>
                <a:spcPct val="120000"/>
              </a:lnSpc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bg-B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МР 2.4.0368-25. Методические рекомендации по организации питания детей в организациях отдыха детей и их оздоровления.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8d640948a_0_127"/>
          <p:cNvSpPr txBox="1"/>
          <p:nvPr/>
        </p:nvSpPr>
        <p:spPr>
          <a:xfrm>
            <a:off x="671927" y="317501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Организация питания в детском учреждении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02;g308d640948a_0_146"/>
          <p:cNvSpPr txBox="1"/>
          <p:nvPr/>
        </p:nvSpPr>
        <p:spPr>
          <a:xfrm>
            <a:off x="661988" y="1252329"/>
            <a:ext cx="9409200" cy="5565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1800" b="1" dirty="0" smtClean="0">
                <a:latin typeface="Calibri" pitchFamily="34" charset="0"/>
              </a:rPr>
              <a:t>СП 2.4.3648-20 «Санитарно-эпидемиологические требования к организациям воспитания и обучения, отдыха и оздоровления детей и молодежи»</a:t>
            </a:r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	п. 1.9. При нахождении детей и молодежи на объектах более 4 часов обеспечивается возможность организации горячего питания.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	Питание детей и молодежи может осуществляться с привлечением сторонних организаций, юридических лиц или индивидуальных предпринимателей, осуществляющих деятельность по производству готовых блюд, кулинарных изделий и деятельность по их реализации.</a:t>
            </a:r>
          </a:p>
          <a:p>
            <a:pPr algn="just"/>
            <a:endParaRPr lang="ru-RU" sz="1800" dirty="0" smtClean="0">
              <a:latin typeface="Calibri" pitchFamily="34" charset="0"/>
            </a:endParaRPr>
          </a:p>
          <a:p>
            <a:pPr algn="just"/>
            <a:r>
              <a:rPr lang="ru-RU" sz="1800" dirty="0" smtClean="0">
                <a:latin typeface="Calibri" pitchFamily="34" charset="0"/>
              </a:rPr>
              <a:t>	</a:t>
            </a:r>
            <a:r>
              <a:rPr lang="ru-RU" sz="1800" b="1" dirty="0" smtClean="0">
                <a:latin typeface="Calibri" pitchFamily="34" charset="0"/>
              </a:rPr>
              <a:t>Раздел </a:t>
            </a:r>
            <a:r>
              <a:rPr lang="en-US" sz="1800" b="1" dirty="0" smtClean="0">
                <a:latin typeface="Calibri" pitchFamily="34" charset="0"/>
              </a:rPr>
              <a:t>II</a:t>
            </a:r>
            <a:r>
              <a:rPr lang="ru-RU" sz="1800" b="1" dirty="0" smtClean="0">
                <a:latin typeface="Calibri" pitchFamily="34" charset="0"/>
              </a:rPr>
              <a:t> Общие требования</a:t>
            </a:r>
            <a:r>
              <a:rPr lang="ru-RU" sz="1800" dirty="0" smtClean="0">
                <a:latin typeface="Calibri" pitchFamily="34" charset="0"/>
              </a:rPr>
              <a:t> относится к пищеблоку любой организации.</a:t>
            </a: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Помещение для приготовления пищи оборудуется необходимым: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технологическим оборудованием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холодильным и моечным оборудованием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инвентарем и посудой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endParaRPr lang="ru-RU" sz="1800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lvl="0" algn="just"/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Соблюдение режимных моментов: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документирование процессов приготовления блюд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err="1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прослеживаемость</a:t>
            </a: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поставки пищевых продуктов и продовольственного сырья</a:t>
            </a:r>
          </a:p>
          <a:p>
            <a:pPr marL="457200" lvl="0" indent="-349250" algn="just">
              <a:buClr>
                <a:schemeClr val="dk1"/>
              </a:buClr>
              <a:buSzPts val="1900"/>
              <a:buFont typeface="Calibri"/>
              <a:buChar char="●"/>
            </a:pPr>
            <a:r>
              <a:rPr lang="ru-RU" sz="18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выполнение норм питания</a:t>
            </a:r>
          </a:p>
          <a:p>
            <a:pPr algn="just"/>
            <a:r>
              <a:rPr lang="ru-RU" sz="1800" dirty="0" smtClean="0">
                <a:latin typeface="Calibri" pitchFamily="34" charset="0"/>
              </a:rPr>
              <a:t> </a:t>
            </a:r>
            <a:endParaRPr lang="bg-BG" sz="1600" dirty="0" smtClean="0">
              <a:solidFill>
                <a:schemeClr val="dk1"/>
              </a:solidFill>
              <a:latin typeface="Calibri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Организация питания в детском учреждении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bg-BG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bg-BG" sz="18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СанПиН </a:t>
            </a:r>
            <a:r>
              <a:rPr lang="bg-BG" sz="18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2.3/2.4.3590-20 </a:t>
            </a:r>
            <a:r>
              <a:rPr lang="bg-BG" sz="18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“Санитарно-эпидемиологические </a:t>
            </a:r>
            <a:r>
              <a:rPr lang="bg-BG" sz="18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требования к организации общественного питания </a:t>
            </a:r>
            <a:r>
              <a:rPr lang="bg-BG" sz="1800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населения”</a:t>
            </a:r>
          </a:p>
          <a:p>
            <a:pPr lvl="0" algn="ctr">
              <a:lnSpc>
                <a:spcPct val="120000"/>
              </a:lnSpc>
              <a:buClr>
                <a:schemeClr val="dk1"/>
              </a:buClr>
              <a:buSzPts val="1100"/>
            </a:pPr>
            <a:endParaRPr lang="bg-BG" sz="18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 VIII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Особенности организации общественного питания детей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 8.1.2.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Питание детей должно осуществляться посредством реализации </a:t>
            </a:r>
            <a:b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основного меню, включающего:</a:t>
            </a:r>
          </a:p>
          <a:p>
            <a:pPr marL="457200" lvl="0" indent="-355600">
              <a:lnSpc>
                <a:spcPct val="120000"/>
              </a:lnSpc>
              <a:buClr>
                <a:schemeClr val="dk1"/>
              </a:buClr>
              <a:buSzPts val="2000"/>
              <a:buFont typeface="Calibri"/>
              <a:buChar char="●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горячее питание</a:t>
            </a:r>
          </a:p>
          <a:p>
            <a:pPr marL="457200" lvl="0" indent="-355600">
              <a:lnSpc>
                <a:spcPct val="120000"/>
              </a:lnSpc>
              <a:buClr>
                <a:schemeClr val="dk1"/>
              </a:buClr>
              <a:buSzPts val="2000"/>
              <a:buFont typeface="Calibri"/>
              <a:buChar char="●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дополнительное питание</a:t>
            </a:r>
          </a:p>
          <a:p>
            <a:pPr marL="457200" lvl="0" indent="-355600">
              <a:lnSpc>
                <a:spcPct val="120000"/>
              </a:lnSpc>
              <a:buClr>
                <a:schemeClr val="dk1"/>
              </a:buClr>
              <a:buSzPts val="2000"/>
              <a:buFont typeface="Calibri"/>
              <a:buChar char="●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индивидуальное меню 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учетом требований, содержащихся в 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приложениях N 6 – 13</a:t>
            </a: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lang="ru-RU" sz="16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bg-BG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8.1.3.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Меню утверждается 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руководителем организации</a:t>
            </a:r>
            <a:r>
              <a:rPr lang="bg-BG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bg-BG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 8.1.7.</a:t>
            </a: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Необходимо разместить в обеденных залах, холлах и групповых ячейках</a:t>
            </a:r>
            <a:r>
              <a:rPr lang="bg-BG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информацию о ежедневных меню</a:t>
            </a:r>
            <a:r>
              <a:rPr lang="bg-BG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рекомендации по организации здорового питания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 8.1.9.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Перечень пищевой продукции, которая 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допускается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организации питания детей, приведен в 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приложении N 6 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 8.1.10. </a:t>
            </a:r>
            <a:r>
              <a:rPr lang="ru-RU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каждой партии приготовленной пищевой продукции должна отбираться </a:t>
            </a: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суточная проба</a:t>
            </a:r>
          </a:p>
          <a:p>
            <a:pPr lvl="0"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ru-RU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bg-BG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>
                <a:solidFill>
                  <a:srgbClr val="800000"/>
                </a:solidFill>
              </a:rPr>
              <a:t>Организация питания в детском учреждении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117" y="1137684"/>
            <a:ext cx="920779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Медицинский осмотр сотрудников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Гигиеническое обучение и аттестация сотрудников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Профилактические прививки</a:t>
            </a:r>
            <a:endParaRPr lang="ru-RU" sz="1800" dirty="0" smtClean="0">
              <a:latin typeface="Calibri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Обследование сотрудников пищеблока на наиболее вероятные возбудители кишечных инфекций (</a:t>
            </a:r>
            <a:r>
              <a:rPr lang="ru-RU" sz="1800" dirty="0" err="1" smtClean="0">
                <a:latin typeface="Calibri" pitchFamily="34" charset="0"/>
              </a:rPr>
              <a:t>ОКИ-скрин</a:t>
            </a:r>
            <a:r>
              <a:rPr lang="ru-RU" sz="1800" dirty="0" smtClean="0">
                <a:latin typeface="Calibri" pitchFamily="34" charset="0"/>
              </a:rPr>
              <a:t>)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Оборудование, инвентарь  (достаточность, исправность)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Исправность всех систем (водоснабжение, канализация, вентиляция)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Наличие разработанного и согласованного с руководителем учреждения основного  примерного меню (дополнительного ассортимента, специализированного меню)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Соответствие ассортимента вырабатываемых блюд набору и оснащению пищеблока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Соблюдение требований при приеме и хранении пищевых продуктов и продовольственного сырья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Поставщики пищевых продуктов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Соблюдение требований технологии приготовления блюд и их реализации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Разработка и соблюдение  производственного контроля, основанного на принципах  ХАССП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Санитарное состояние пищеблока, дезинфекция, дезинсекция, дератизация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Соблюдение требований личной гигиены сотрудников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latin typeface="Calibri" pitchFamily="34" charset="0"/>
              </a:rPr>
              <a:t>Режим работы столовой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000" dirty="0" smtClean="0">
                <a:solidFill>
                  <a:srgbClr val="800000"/>
                </a:solidFill>
              </a:rPr>
              <a:t>Медицинский осмотр, гигиеническое обучение и аттестация сотрудников</a:t>
            </a:r>
            <a:endParaRPr sz="20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986" y="1031359"/>
            <a:ext cx="968327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 </a:t>
            </a:r>
            <a:r>
              <a:rPr lang="ru-RU" b="1" dirty="0" smtClean="0"/>
              <a:t>2.4.3648-20 "Санитарно-эпидемиологические требования к организациям воспитания и обучения, отдыха и оздоровления детей и молодежи" </a:t>
            </a:r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п.1.5</a:t>
            </a:r>
            <a:r>
              <a:rPr lang="ru-RU" b="1" dirty="0" smtClean="0"/>
              <a:t>. </a:t>
            </a:r>
            <a:r>
              <a:rPr lang="ru-RU" dirty="0" smtClean="0"/>
              <a:t>Работники хозяйствующих субъектов должны соответствовать требованиям, касающимся прохождения ими предварительных (при поступлении на работу) и периодических медицинских </a:t>
            </a:r>
            <a:r>
              <a:rPr lang="ru-RU" dirty="0" smtClean="0"/>
              <a:t>осмотров, </a:t>
            </a:r>
            <a:r>
              <a:rPr lang="ru-RU" dirty="0" smtClean="0"/>
              <a:t>профессиональной гигиенической подготовки и аттестации (при приеме на работу и далее с периодичностью не реже 1 раза в 2 года, работники комплекса помещений для приготовления и раздачи пищи - ежегодно) вакцинации </a:t>
            </a:r>
            <a:r>
              <a:rPr lang="ru-RU" dirty="0" smtClean="0"/>
              <a:t>и </a:t>
            </a:r>
            <a:r>
              <a:rPr lang="ru-RU" dirty="0" smtClean="0"/>
              <a:t>иметь личную медицинскую книжку </a:t>
            </a:r>
            <a:r>
              <a:rPr lang="ru-RU" dirty="0" smtClean="0"/>
              <a:t> </a:t>
            </a:r>
            <a:r>
              <a:rPr lang="ru-RU" dirty="0" smtClean="0"/>
              <a:t>с результатами медицинских обследований и лабораторных исследований, сведениями о прививках, перенесенных инфекционных заболеваниях, о прохождении профессиональной гигиенической подготовки и аттестации с допуском к работе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err="1" smtClean="0"/>
              <a:t>СанПиН</a:t>
            </a:r>
            <a:r>
              <a:rPr lang="ru-RU" b="1" dirty="0" smtClean="0"/>
              <a:t> 2.3/2.4.3590-20 "Санитарно-эпидемиологические требования к организации общественного питания </a:t>
            </a:r>
            <a:r>
              <a:rPr lang="ru-RU" b="1" dirty="0" smtClean="0"/>
              <a:t>населения»</a:t>
            </a:r>
            <a:endParaRPr lang="ru-RU" b="1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п.2.21</a:t>
            </a:r>
            <a:r>
              <a:rPr lang="ru-RU" dirty="0" smtClean="0"/>
              <a:t> </a:t>
            </a:r>
            <a:r>
              <a:rPr lang="ru-RU" dirty="0" smtClean="0"/>
              <a:t>Лица, поступающие на работу в организации общественного питания, должны соответствовать требованиям, касающимся прохождения ими профессиональной гигиенической подготовки и аттестации, предварительных и периодических медицинских осмотров, вакцинации, установленным законодательством Российской Федерации .</a:t>
            </a:r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g308d640948a_0_127" descr="RSPB_P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06" y="261257"/>
            <a:ext cx="1234504" cy="17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08d640948a_0_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31800"/>
            <a:ext cx="10769609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08d640948a_0_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883400"/>
            <a:ext cx="10688644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08d640948a_0_127"/>
          <p:cNvSpPr txBox="1"/>
          <p:nvPr/>
        </p:nvSpPr>
        <p:spPr>
          <a:xfrm>
            <a:off x="661988" y="1361661"/>
            <a:ext cx="9409200" cy="4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19;g308ed815e4f_0_301"/>
          <p:cNvSpPr txBox="1"/>
          <p:nvPr/>
        </p:nvSpPr>
        <p:spPr>
          <a:xfrm>
            <a:off x="661988" y="1003299"/>
            <a:ext cx="9409200" cy="57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3;g308d640948a_0_127"/>
          <p:cNvSpPr txBox="1"/>
          <p:nvPr/>
        </p:nvSpPr>
        <p:spPr>
          <a:xfrm>
            <a:off x="681867" y="357256"/>
            <a:ext cx="9409200" cy="69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bg-BG" sz="2400" dirty="0" smtClean="0">
                <a:solidFill>
                  <a:srgbClr val="800000"/>
                </a:solidFill>
              </a:rPr>
              <a:t>Медицинский осмотр сотрудников</a:t>
            </a:r>
            <a:endParaRPr sz="2400" dirty="0">
              <a:solidFill>
                <a:srgbClr val="8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3986" y="1031359"/>
            <a:ext cx="968327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СанПиН</a:t>
            </a:r>
            <a:r>
              <a:rPr lang="ru-RU" b="1" dirty="0" smtClean="0"/>
              <a:t> </a:t>
            </a:r>
            <a:r>
              <a:rPr lang="ru-RU" b="1" dirty="0" smtClean="0"/>
              <a:t>3.3686-21 "Санитарно-эпидемиологические требования по профилактике инфекционных болезней»</a:t>
            </a:r>
          </a:p>
          <a:p>
            <a:pPr algn="just"/>
            <a:r>
              <a:rPr lang="ru-RU" b="1" dirty="0" smtClean="0"/>
              <a:t>58. </a:t>
            </a:r>
            <a:r>
              <a:rPr lang="ru-RU" dirty="0" smtClean="0"/>
              <a:t>В целях предупреждения возникновения и распространения инфекционных заболеваний, массовых неинфекционных заболеваний (отравлений) и профессиональных заболеваний работники отдельных профессий, производств и организаций при выполнении своих трудовых обязанностей обязаны проходить предварительные при поступлении на работу и периодические медицинские осмотры (обследования) .</a:t>
            </a:r>
          </a:p>
          <a:p>
            <a:pPr algn="just"/>
            <a:r>
              <a:rPr lang="ru-RU" b="1" dirty="0" smtClean="0"/>
              <a:t>61. </a:t>
            </a:r>
            <a:r>
              <a:rPr lang="ru-RU" dirty="0" smtClean="0"/>
              <a:t>Работники, не прошедшие обязательный медицинский осмотр, отказывающиеся от прохождения медицинских осмотров, а также при наличии медицинских противопоказаний не допускаются работодателем к исполнению ими трудовых обязанностей.</a:t>
            </a:r>
          </a:p>
          <a:p>
            <a:pPr algn="just"/>
            <a:r>
              <a:rPr lang="ru-RU" b="1" dirty="0" smtClean="0"/>
              <a:t>62. </a:t>
            </a:r>
            <a:r>
              <a:rPr lang="ru-RU" dirty="0" smtClean="0"/>
              <a:t>Данные о прохождении медицинских осмотров, наряду с информацией об обязательных прививках для профессиональных и (или) возрастных групп населения подлежат внесению в медицинскую документацию, сертификаты профилактических прививок, личные медицинские книжки и учету в медицинских организациях, осуществляющих медицинское обслуживание работников, а также в органах, осуществляющих федеральный государственный санитарно-эпидемиологический надзор.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Приказ </a:t>
            </a:r>
            <a:r>
              <a:rPr lang="ru-RU" b="1" dirty="0" smtClean="0"/>
              <a:t>Минздрава России от 28.01.2021 N </a:t>
            </a:r>
            <a:r>
              <a:rPr lang="ru-RU" b="1" dirty="0" smtClean="0"/>
              <a:t>29н </a:t>
            </a:r>
            <a:r>
              <a:rPr lang="ru-RU" dirty="0" smtClean="0"/>
              <a:t>"Об </a:t>
            </a:r>
            <a:r>
              <a:rPr lang="ru-RU" dirty="0" smtClean="0"/>
              <a:t>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</a:t>
            </a:r>
            <a:r>
              <a:rPr lang="ru-RU" dirty="0" smtClean="0"/>
              <a:t>осмотры»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b="1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8513</TotalTime>
  <Words>2921</Words>
  <Application>Microsoft Office PowerPoint</Application>
  <PresentationFormat>Произвольный</PresentationFormat>
  <Paragraphs>481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ПОПЕЧИТЕЛЬСКИЙ СОВЕТ  ФЕДЕРАЦИИ ВЕЛОСИПЕДНОГО СПОРТА РОССИИ</dc:title>
  <dc:creator>FVSR04</dc:creator>
  <cp:lastModifiedBy>Kriukovskaia_OO</cp:lastModifiedBy>
  <cp:revision>543</cp:revision>
  <cp:lastPrinted>2021-10-08T07:26:30Z</cp:lastPrinted>
  <dcterms:modified xsi:type="dcterms:W3CDTF">2025-08-20T14:35:55Z</dcterms:modified>
</cp:coreProperties>
</file>