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488" r:id="rId2"/>
    <p:sldId id="519" r:id="rId3"/>
    <p:sldId id="520" r:id="rId4"/>
    <p:sldId id="701" r:id="rId5"/>
    <p:sldId id="465" r:id="rId6"/>
    <p:sldId id="420" r:id="rId7"/>
    <p:sldId id="429" r:id="rId8"/>
    <p:sldId id="592" r:id="rId9"/>
    <p:sldId id="461" r:id="rId10"/>
    <p:sldId id="578" r:id="rId11"/>
    <p:sldId id="687" r:id="rId12"/>
    <p:sldId id="589" r:id="rId13"/>
    <p:sldId id="624" r:id="rId14"/>
    <p:sldId id="649" r:id="rId15"/>
    <p:sldId id="709" r:id="rId16"/>
    <p:sldId id="746" r:id="rId17"/>
    <p:sldId id="594" r:id="rId18"/>
    <p:sldId id="668" r:id="rId19"/>
    <p:sldId id="740" r:id="rId20"/>
    <p:sldId id="741" r:id="rId21"/>
    <p:sldId id="678" r:id="rId22"/>
    <p:sldId id="690" r:id="rId23"/>
    <p:sldId id="667" r:id="rId24"/>
    <p:sldId id="608" r:id="rId25"/>
    <p:sldId id="696" r:id="rId26"/>
    <p:sldId id="739" r:id="rId27"/>
    <p:sldId id="743" r:id="rId28"/>
    <p:sldId id="708" r:id="rId29"/>
    <p:sldId id="676" r:id="rId30"/>
    <p:sldId id="727" r:id="rId31"/>
    <p:sldId id="744" r:id="rId32"/>
    <p:sldId id="730" r:id="rId33"/>
    <p:sldId id="731" r:id="rId34"/>
    <p:sldId id="734" r:id="rId35"/>
    <p:sldId id="745" r:id="rId36"/>
    <p:sldId id="754" r:id="rId37"/>
    <p:sldId id="755" r:id="rId38"/>
    <p:sldId id="597" r:id="rId39"/>
    <p:sldId id="664" r:id="rId40"/>
    <p:sldId id="598" r:id="rId41"/>
    <p:sldId id="732" r:id="rId42"/>
    <p:sldId id="659" r:id="rId43"/>
    <p:sldId id="599" r:id="rId44"/>
  </p:sldIdLst>
  <p:sldSz cx="9144000" cy="6858000" type="screen4x3"/>
  <p:notesSz cx="6669088" cy="9926638"/>
  <p:defaultTextStyle>
    <a:defPPr>
      <a:defRPr lang="ru-RU"/>
    </a:defPPr>
    <a:lvl1pPr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a:srgbClr val="FF3300"/>
    <a:srgbClr val="52813F"/>
    <a:srgbClr val="009900"/>
    <a:srgbClr val="3366FF"/>
    <a:srgbClr val="CCECFF"/>
    <a:srgbClr val="CCFFCC"/>
    <a:srgbClr val="33CC3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006" autoAdjust="0"/>
    <p:restoredTop sz="97467" autoAdjust="0"/>
  </p:normalViewPr>
  <p:slideViewPr>
    <p:cSldViewPr showGuides="1">
      <p:cViewPr varScale="1">
        <p:scale>
          <a:sx n="106" d="100"/>
          <a:sy n="106" d="100"/>
        </p:scale>
        <p:origin x="-948" y="-90"/>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12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1"/>
            <a:ext cx="2890665" cy="496809"/>
          </a:xfrm>
          <a:prstGeom prst="rect">
            <a:avLst/>
          </a:prstGeom>
        </p:spPr>
        <p:txBody>
          <a:bodyPr vert="horz" lIns="90727" tIns="45363" rIns="90727" bIns="45363" rtlCol="0"/>
          <a:lstStyle>
            <a:lvl1pPr algn="l">
              <a:defRPr sz="1200"/>
            </a:lvl1pPr>
          </a:lstStyle>
          <a:p>
            <a:endParaRPr lang="ru-RU"/>
          </a:p>
        </p:txBody>
      </p:sp>
      <p:sp>
        <p:nvSpPr>
          <p:cNvPr id="3" name="Дата 2"/>
          <p:cNvSpPr>
            <a:spLocks noGrp="1"/>
          </p:cNvSpPr>
          <p:nvPr>
            <p:ph type="dt" sz="quarter" idx="1"/>
          </p:nvPr>
        </p:nvSpPr>
        <p:spPr>
          <a:xfrm>
            <a:off x="3776866" y="1"/>
            <a:ext cx="2890665" cy="496809"/>
          </a:xfrm>
          <a:prstGeom prst="rect">
            <a:avLst/>
          </a:prstGeom>
        </p:spPr>
        <p:txBody>
          <a:bodyPr vert="horz" lIns="90727" tIns="45363" rIns="90727" bIns="45363" rtlCol="0"/>
          <a:lstStyle>
            <a:lvl1pPr algn="r">
              <a:defRPr sz="1200"/>
            </a:lvl1pPr>
          </a:lstStyle>
          <a:p>
            <a:fld id="{1AE3BD47-C5EB-4020-ADE7-965257A6DB78}" type="datetimeFigureOut">
              <a:rPr lang="ru-RU" smtClean="0"/>
              <a:t>12.05.2025</a:t>
            </a:fld>
            <a:endParaRPr lang="ru-RU"/>
          </a:p>
        </p:txBody>
      </p:sp>
      <p:sp>
        <p:nvSpPr>
          <p:cNvPr id="4" name="Нижний колонтитул 3"/>
          <p:cNvSpPr>
            <a:spLocks noGrp="1"/>
          </p:cNvSpPr>
          <p:nvPr>
            <p:ph type="ftr" sz="quarter" idx="2"/>
          </p:nvPr>
        </p:nvSpPr>
        <p:spPr>
          <a:xfrm>
            <a:off x="3" y="9428242"/>
            <a:ext cx="2890665" cy="496809"/>
          </a:xfrm>
          <a:prstGeom prst="rect">
            <a:avLst/>
          </a:prstGeom>
        </p:spPr>
        <p:txBody>
          <a:bodyPr vert="horz" lIns="90727" tIns="45363" rIns="90727" bIns="45363" rtlCol="0" anchor="b"/>
          <a:lstStyle>
            <a:lvl1pPr algn="l">
              <a:defRPr sz="1200"/>
            </a:lvl1pPr>
          </a:lstStyle>
          <a:p>
            <a:endParaRPr lang="ru-RU"/>
          </a:p>
        </p:txBody>
      </p:sp>
      <p:sp>
        <p:nvSpPr>
          <p:cNvPr id="5" name="Номер слайда 4"/>
          <p:cNvSpPr>
            <a:spLocks noGrp="1"/>
          </p:cNvSpPr>
          <p:nvPr>
            <p:ph type="sldNum" sz="quarter" idx="3"/>
          </p:nvPr>
        </p:nvSpPr>
        <p:spPr>
          <a:xfrm>
            <a:off x="3776866" y="9428242"/>
            <a:ext cx="2890665" cy="496809"/>
          </a:xfrm>
          <a:prstGeom prst="rect">
            <a:avLst/>
          </a:prstGeom>
        </p:spPr>
        <p:txBody>
          <a:bodyPr vert="horz" lIns="90727" tIns="45363" rIns="90727" bIns="45363" rtlCol="0" anchor="b"/>
          <a:lstStyle>
            <a:lvl1pPr algn="r">
              <a:defRPr sz="1200"/>
            </a:lvl1pPr>
          </a:lstStyle>
          <a:p>
            <a:fld id="{2A5A2561-3A04-45CA-B9F4-BE24379B3C1E}" type="slidenum">
              <a:rPr lang="ru-RU" smtClean="0"/>
              <a:t>‹#›</a:t>
            </a:fld>
            <a:endParaRPr lang="ru-RU"/>
          </a:p>
        </p:txBody>
      </p:sp>
    </p:spTree>
    <p:extLst>
      <p:ext uri="{BB962C8B-B14F-4D97-AF65-F5344CB8AC3E}">
        <p14:creationId xmlns:p14="http://schemas.microsoft.com/office/powerpoint/2010/main" val="389834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3" y="1"/>
            <a:ext cx="2890665" cy="496809"/>
          </a:xfrm>
          <a:prstGeom prst="rect">
            <a:avLst/>
          </a:prstGeom>
          <a:noFill/>
          <a:ln>
            <a:noFill/>
          </a:ln>
          <a:effectLst/>
        </p:spPr>
        <p:txBody>
          <a:bodyPr vert="horz" wrap="square" lIns="90727" tIns="45363" rIns="90727" bIns="45363" numCol="1" anchor="t" anchorCtr="0" compatLnSpc="1">
            <a:prstTxWarp prst="textNoShape">
              <a:avLst/>
            </a:prstTxWarp>
          </a:bodyPr>
          <a:lstStyle>
            <a:lvl1pPr eaLnBrk="1" hangingPunct="1">
              <a:defRPr sz="1200"/>
            </a:lvl1pPr>
          </a:lstStyle>
          <a:p>
            <a:pPr>
              <a:defRPr/>
            </a:pPr>
            <a:endParaRPr lang="ru-RU"/>
          </a:p>
        </p:txBody>
      </p:sp>
      <p:sp>
        <p:nvSpPr>
          <p:cNvPr id="62467" name="Rectangle 3"/>
          <p:cNvSpPr>
            <a:spLocks noGrp="1" noChangeArrowheads="1"/>
          </p:cNvSpPr>
          <p:nvPr>
            <p:ph type="dt" idx="1"/>
          </p:nvPr>
        </p:nvSpPr>
        <p:spPr bwMode="auto">
          <a:xfrm>
            <a:off x="3776866" y="1"/>
            <a:ext cx="2890665" cy="496809"/>
          </a:xfrm>
          <a:prstGeom prst="rect">
            <a:avLst/>
          </a:prstGeom>
          <a:noFill/>
          <a:ln>
            <a:noFill/>
          </a:ln>
          <a:effectLst/>
        </p:spPr>
        <p:txBody>
          <a:bodyPr vert="horz" wrap="square" lIns="90727" tIns="45363" rIns="90727" bIns="45363" numCol="1" anchor="t" anchorCtr="0" compatLnSpc="1">
            <a:prstTxWarp prst="textNoShape">
              <a:avLst/>
            </a:prstTxWarp>
          </a:bodyPr>
          <a:lstStyle>
            <a:lvl1pPr algn="r" eaLnBrk="1" hangingPunct="1">
              <a:defRPr sz="1200"/>
            </a:lvl1pPr>
          </a:lstStyle>
          <a:p>
            <a:pPr>
              <a:defRPr/>
            </a:pPr>
            <a:endParaRPr lang="ru-RU"/>
          </a:p>
        </p:txBody>
      </p:sp>
      <p:sp>
        <p:nvSpPr>
          <p:cNvPr id="5222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66603" y="4715714"/>
            <a:ext cx="5335893" cy="4466511"/>
          </a:xfrm>
          <a:prstGeom prst="rect">
            <a:avLst/>
          </a:prstGeom>
          <a:noFill/>
          <a:ln>
            <a:noFill/>
          </a:ln>
          <a:effectLst/>
        </p:spPr>
        <p:txBody>
          <a:bodyPr vert="horz" wrap="square" lIns="90727" tIns="45363" rIns="90727" bIns="45363"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2470" name="Rectangle 6"/>
          <p:cNvSpPr>
            <a:spLocks noGrp="1" noChangeArrowheads="1"/>
          </p:cNvSpPr>
          <p:nvPr>
            <p:ph type="ftr" sz="quarter" idx="4"/>
          </p:nvPr>
        </p:nvSpPr>
        <p:spPr bwMode="auto">
          <a:xfrm>
            <a:off x="3" y="9428242"/>
            <a:ext cx="2890665" cy="496809"/>
          </a:xfrm>
          <a:prstGeom prst="rect">
            <a:avLst/>
          </a:prstGeom>
          <a:noFill/>
          <a:ln>
            <a:noFill/>
          </a:ln>
          <a:effectLst/>
        </p:spPr>
        <p:txBody>
          <a:bodyPr vert="horz" wrap="square" lIns="90727" tIns="45363" rIns="90727" bIns="45363" numCol="1" anchor="b" anchorCtr="0" compatLnSpc="1">
            <a:prstTxWarp prst="textNoShape">
              <a:avLst/>
            </a:prstTxWarp>
          </a:bodyPr>
          <a:lstStyle>
            <a:lvl1pPr eaLnBrk="1" hangingPunct="1">
              <a:defRPr sz="1200"/>
            </a:lvl1pPr>
          </a:lstStyle>
          <a:p>
            <a:pPr>
              <a:defRPr/>
            </a:pPr>
            <a:endParaRPr lang="ru-RU"/>
          </a:p>
        </p:txBody>
      </p:sp>
      <p:sp>
        <p:nvSpPr>
          <p:cNvPr id="62471" name="Rectangle 7"/>
          <p:cNvSpPr>
            <a:spLocks noGrp="1" noChangeArrowheads="1"/>
          </p:cNvSpPr>
          <p:nvPr>
            <p:ph type="sldNum" sz="quarter" idx="5"/>
          </p:nvPr>
        </p:nvSpPr>
        <p:spPr bwMode="auto">
          <a:xfrm>
            <a:off x="3776866" y="9428242"/>
            <a:ext cx="2890665" cy="496809"/>
          </a:xfrm>
          <a:prstGeom prst="rect">
            <a:avLst/>
          </a:prstGeom>
          <a:noFill/>
          <a:ln>
            <a:noFill/>
          </a:ln>
          <a:effectLst/>
        </p:spPr>
        <p:txBody>
          <a:bodyPr vert="horz" wrap="square" lIns="90727" tIns="45363" rIns="90727" bIns="45363" numCol="1" anchor="b" anchorCtr="0" compatLnSpc="1">
            <a:prstTxWarp prst="textNoShape">
              <a:avLst/>
            </a:prstTxWarp>
          </a:bodyPr>
          <a:lstStyle>
            <a:lvl1pPr algn="r" eaLnBrk="1" hangingPunct="1">
              <a:defRPr sz="1200"/>
            </a:lvl1pPr>
          </a:lstStyle>
          <a:p>
            <a:pPr>
              <a:defRPr/>
            </a:pPr>
            <a:fld id="{8DE1013A-964F-499D-8EB7-81A0F46B7715}" type="slidenum">
              <a:rPr lang="ru-RU" altLang="ru-RU"/>
              <a:pPr>
                <a:defRPr/>
              </a:pPr>
              <a:t>‹#›</a:t>
            </a:fld>
            <a:endParaRPr lang="ru-RU" altLang="ru-RU"/>
          </a:p>
        </p:txBody>
      </p:sp>
    </p:spTree>
    <p:extLst>
      <p:ext uri="{BB962C8B-B14F-4D97-AF65-F5344CB8AC3E}">
        <p14:creationId xmlns:p14="http://schemas.microsoft.com/office/powerpoint/2010/main" val="2650040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5540" name="Номер слайда 3"/>
          <p:cNvSpPr txBox="1">
            <a:spLocks noGrp="1"/>
          </p:cNvSpPr>
          <p:nvPr/>
        </p:nvSpPr>
        <p:spPr bwMode="auto">
          <a:xfrm>
            <a:off x="3776866" y="9428244"/>
            <a:ext cx="2890665" cy="49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37D7E425-7B87-4314-8E8E-371B24927FA6}" type="slidenum">
              <a:rPr lang="ru-RU" altLang="ru-RU" sz="1200"/>
              <a:pPr algn="r" eaLnBrk="1" hangingPunct="1"/>
              <a:t>4</a:t>
            </a:fld>
            <a:endParaRPr lang="ru-RU" altLang="ru-RU" sz="1200"/>
          </a:p>
        </p:txBody>
      </p:sp>
    </p:spTree>
    <p:extLst>
      <p:ext uri="{BB962C8B-B14F-4D97-AF65-F5344CB8AC3E}">
        <p14:creationId xmlns:p14="http://schemas.microsoft.com/office/powerpoint/2010/main" val="313554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3520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3E240C4A-2F84-4447-8594-374E209D0DC1}" type="slidenum">
              <a:rPr lang="ru-RU" smtClean="0"/>
              <a:t>19</a:t>
            </a:fld>
            <a:endParaRPr lang="ru-RU"/>
          </a:p>
        </p:txBody>
      </p:sp>
    </p:spTree>
    <p:extLst>
      <p:ext uri="{BB962C8B-B14F-4D97-AF65-F5344CB8AC3E}">
        <p14:creationId xmlns:p14="http://schemas.microsoft.com/office/powerpoint/2010/main" val="293436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3E240C4A-2F84-4447-8594-374E209D0DC1}" type="slidenum">
              <a:rPr lang="ru-RU" smtClean="0"/>
              <a:t>20</a:t>
            </a:fld>
            <a:endParaRPr lang="ru-RU"/>
          </a:p>
        </p:txBody>
      </p:sp>
    </p:spTree>
    <p:extLst>
      <p:ext uri="{BB962C8B-B14F-4D97-AF65-F5344CB8AC3E}">
        <p14:creationId xmlns:p14="http://schemas.microsoft.com/office/powerpoint/2010/main" val="385507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3E240C4A-2F84-4447-8594-374E209D0DC1}" type="slidenum">
              <a:rPr lang="ru-RU" smtClean="0"/>
              <a:t>21</a:t>
            </a:fld>
            <a:endParaRPr lang="ru-RU"/>
          </a:p>
        </p:txBody>
      </p:sp>
    </p:spTree>
    <p:extLst>
      <p:ext uri="{BB962C8B-B14F-4D97-AF65-F5344CB8AC3E}">
        <p14:creationId xmlns:p14="http://schemas.microsoft.com/office/powerpoint/2010/main" val="267786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a:ln/>
        </p:spPr>
      </p:sp>
      <p:sp>
        <p:nvSpPr>
          <p:cNvPr id="6861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8612"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5BD0BE3D-49A1-437C-B34D-003509424561}" type="slidenum">
              <a:rPr lang="ru-RU" altLang="ru-RU" sz="1200"/>
              <a:pPr algn="r" eaLnBrk="1" hangingPunct="1"/>
              <a:t>22</a:t>
            </a:fld>
            <a:endParaRPr lang="ru-RU" altLang="ru-RU" sz="1200"/>
          </a:p>
        </p:txBody>
      </p:sp>
    </p:spTree>
    <p:extLst>
      <p:ext uri="{BB962C8B-B14F-4D97-AF65-F5344CB8AC3E}">
        <p14:creationId xmlns:p14="http://schemas.microsoft.com/office/powerpoint/2010/main" val="290272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a:ln/>
        </p:spPr>
      </p:sp>
      <p:sp>
        <p:nvSpPr>
          <p:cNvPr id="6861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8612"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5BD0BE3D-49A1-437C-B34D-003509424561}" type="slidenum">
              <a:rPr lang="ru-RU" altLang="ru-RU" sz="1200"/>
              <a:pPr algn="r" eaLnBrk="1" hangingPunct="1"/>
              <a:t>23</a:t>
            </a:fld>
            <a:endParaRPr lang="ru-RU" altLang="ru-RU" sz="1200"/>
          </a:p>
        </p:txBody>
      </p:sp>
    </p:spTree>
    <p:extLst>
      <p:ext uri="{BB962C8B-B14F-4D97-AF65-F5344CB8AC3E}">
        <p14:creationId xmlns:p14="http://schemas.microsoft.com/office/powerpoint/2010/main" val="290272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3520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3E240C4A-2F84-4447-8594-374E209D0DC1}" type="slidenum">
              <a:rPr lang="ru-RU" smtClean="0"/>
              <a:t>25</a:t>
            </a:fld>
            <a:endParaRPr lang="ru-RU"/>
          </a:p>
        </p:txBody>
      </p:sp>
    </p:spTree>
    <p:extLst>
      <p:ext uri="{BB962C8B-B14F-4D97-AF65-F5344CB8AC3E}">
        <p14:creationId xmlns:p14="http://schemas.microsoft.com/office/powerpoint/2010/main" val="250166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3520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352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a:ln/>
        </p:spPr>
      </p:sp>
      <p:sp>
        <p:nvSpPr>
          <p:cNvPr id="645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4516"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97D3A179-AD83-4789-9B71-9D48F085529A}" type="slidenum">
              <a:rPr lang="ru-RU" altLang="ru-RU" sz="1200"/>
              <a:pPr algn="r" eaLnBrk="1" hangingPunct="1"/>
              <a:t>5</a:t>
            </a:fld>
            <a:endParaRPr lang="ru-RU" altLang="ru-RU" sz="1200"/>
          </a:p>
        </p:txBody>
      </p:sp>
    </p:spTree>
    <p:extLst>
      <p:ext uri="{BB962C8B-B14F-4D97-AF65-F5344CB8AC3E}">
        <p14:creationId xmlns:p14="http://schemas.microsoft.com/office/powerpoint/2010/main" val="945742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DE1013A-964F-499D-8EB7-81A0F46B7715}" type="slidenum">
              <a:rPr lang="ru-RU" altLang="ru-RU" smtClean="0"/>
              <a:pPr>
                <a:defRPr/>
              </a:pPr>
              <a:t>28</a:t>
            </a:fld>
            <a:endParaRPr lang="ru-RU" altLang="ru-RU"/>
          </a:p>
        </p:txBody>
      </p:sp>
    </p:spTree>
    <p:extLst>
      <p:ext uri="{BB962C8B-B14F-4D97-AF65-F5344CB8AC3E}">
        <p14:creationId xmlns:p14="http://schemas.microsoft.com/office/powerpoint/2010/main" val="655354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DE1013A-964F-499D-8EB7-81A0F46B7715}" type="slidenum">
              <a:rPr lang="ru-RU" altLang="ru-RU" smtClean="0"/>
              <a:pPr>
                <a:defRPr/>
              </a:pPr>
              <a:t>29</a:t>
            </a:fld>
            <a:endParaRPr lang="ru-RU" altLang="ru-RU"/>
          </a:p>
        </p:txBody>
      </p:sp>
    </p:spTree>
    <p:extLst>
      <p:ext uri="{BB962C8B-B14F-4D97-AF65-F5344CB8AC3E}">
        <p14:creationId xmlns:p14="http://schemas.microsoft.com/office/powerpoint/2010/main" val="655354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Arrowheads="1"/>
          </p:cNvSpPr>
          <p:nvPr/>
        </p:nvSpPr>
        <p:spPr bwMode="auto">
          <a:xfrm>
            <a:off x="3776866" y="9428242"/>
            <a:ext cx="2890665"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80BB70F7-A5BC-4832-8E7E-2ED852C67DD5}" type="slidenum">
              <a:rPr lang="ru-RU" sz="1200"/>
              <a:pPr algn="r" eaLnBrk="1" hangingPunct="1"/>
              <a:t>32</a:t>
            </a:fld>
            <a:endParaRPr lang="ru-RU" sz="1200"/>
          </a:p>
        </p:txBody>
      </p:sp>
      <p:sp>
        <p:nvSpPr>
          <p:cNvPr id="8195" name="Образ слайда 1"/>
          <p:cNvSpPr>
            <a:spLocks noGrp="1" noRot="1" noChangeAspect="1" noTextEdit="1"/>
          </p:cNvSpPr>
          <p:nvPr>
            <p:ph type="sldImg"/>
          </p:nvPr>
        </p:nvSpPr>
        <p:spPr>
          <a:ln/>
        </p:spPr>
      </p:sp>
      <p:sp>
        <p:nvSpPr>
          <p:cNvPr id="8196" name="Заметки 2"/>
          <p:cNvSpPr>
            <a:spLocks noGrp="1"/>
          </p:cNvSpPr>
          <p:nvPr>
            <p:ph type="body" idx="1"/>
          </p:nvPr>
        </p:nvSpPr>
        <p:spPr>
          <a:xfrm>
            <a:off x="666598" y="4714122"/>
            <a:ext cx="5335893" cy="44680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p>
        </p:txBody>
      </p:sp>
      <p:sp>
        <p:nvSpPr>
          <p:cNvPr id="8197"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52CB39BA-5907-426C-AF68-5C447B4C9152}" type="slidenum">
              <a:rPr lang="ru-RU" sz="1200">
                <a:latin typeface="Calibri" pitchFamily="34" charset="0"/>
              </a:rPr>
              <a:pPr algn="r" eaLnBrk="1" hangingPunct="1"/>
              <a:t>32</a:t>
            </a:fld>
            <a:endParaRPr lang="ru-RU" sz="1200">
              <a:latin typeface="Calibri" pitchFamily="34" charset="0"/>
            </a:endParaRPr>
          </a:p>
        </p:txBody>
      </p:sp>
    </p:spTree>
    <p:extLst>
      <p:ext uri="{BB962C8B-B14F-4D97-AF65-F5344CB8AC3E}">
        <p14:creationId xmlns:p14="http://schemas.microsoft.com/office/powerpoint/2010/main" val="2255649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5540" name="Номер слайда 3"/>
          <p:cNvSpPr txBox="1">
            <a:spLocks noGrp="1"/>
          </p:cNvSpPr>
          <p:nvPr/>
        </p:nvSpPr>
        <p:spPr bwMode="auto">
          <a:xfrm>
            <a:off x="3776866" y="9428245"/>
            <a:ext cx="2890665" cy="49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37D7E425-7B87-4314-8E8E-371B24927FA6}" type="slidenum">
              <a:rPr lang="ru-RU" altLang="ru-RU" sz="1200"/>
              <a:pPr algn="r" eaLnBrk="1" hangingPunct="1"/>
              <a:t>39</a:t>
            </a:fld>
            <a:endParaRPr lang="ru-RU" altLang="ru-RU" sz="1200"/>
          </a:p>
        </p:txBody>
      </p:sp>
    </p:spTree>
    <p:extLst>
      <p:ext uri="{BB962C8B-B14F-4D97-AF65-F5344CB8AC3E}">
        <p14:creationId xmlns:p14="http://schemas.microsoft.com/office/powerpoint/2010/main" val="313554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5540"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37D7E425-7B87-4314-8E8E-371B24927FA6}" type="slidenum">
              <a:rPr lang="ru-RU" altLang="ru-RU" sz="1200"/>
              <a:pPr algn="r" eaLnBrk="1" hangingPunct="1"/>
              <a:t>6</a:t>
            </a:fld>
            <a:endParaRPr lang="ru-RU" altLang="ru-RU" sz="1200"/>
          </a:p>
        </p:txBody>
      </p:sp>
    </p:spTree>
    <p:extLst>
      <p:ext uri="{BB962C8B-B14F-4D97-AF65-F5344CB8AC3E}">
        <p14:creationId xmlns:p14="http://schemas.microsoft.com/office/powerpoint/2010/main" val="313554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ln/>
        </p:spPr>
      </p:sp>
      <p:sp>
        <p:nvSpPr>
          <p:cNvPr id="6656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6564"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72A48ECC-10F5-492B-941E-2E26A567FC46}" type="slidenum">
              <a:rPr lang="ru-RU" altLang="ru-RU" sz="1200"/>
              <a:pPr algn="r" eaLnBrk="1" hangingPunct="1"/>
              <a:t>7</a:t>
            </a:fld>
            <a:endParaRPr lang="ru-RU" altLang="ru-RU" sz="1200"/>
          </a:p>
        </p:txBody>
      </p:sp>
    </p:spTree>
    <p:extLst>
      <p:ext uri="{BB962C8B-B14F-4D97-AF65-F5344CB8AC3E}">
        <p14:creationId xmlns:p14="http://schemas.microsoft.com/office/powerpoint/2010/main" val="357115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ln/>
        </p:spPr>
      </p:sp>
      <p:sp>
        <p:nvSpPr>
          <p:cNvPr id="6758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7588"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5613167C-01C5-4C3B-B850-750BFE5907C0}" type="slidenum">
              <a:rPr lang="ru-RU" altLang="ru-RU" sz="1200"/>
              <a:pPr algn="r" eaLnBrk="1" hangingPunct="1"/>
              <a:t>9</a:t>
            </a:fld>
            <a:endParaRPr lang="ru-RU" altLang="ru-RU" sz="1200"/>
          </a:p>
        </p:txBody>
      </p:sp>
    </p:spTree>
    <p:extLst>
      <p:ext uri="{BB962C8B-B14F-4D97-AF65-F5344CB8AC3E}">
        <p14:creationId xmlns:p14="http://schemas.microsoft.com/office/powerpoint/2010/main" val="267695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ln/>
        </p:spPr>
      </p:sp>
      <p:sp>
        <p:nvSpPr>
          <p:cNvPr id="6758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7588"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5613167C-01C5-4C3B-B850-750BFE5907C0}" type="slidenum">
              <a:rPr lang="ru-RU" altLang="ru-RU" sz="1200"/>
              <a:pPr algn="r" eaLnBrk="1" hangingPunct="1"/>
              <a:t>10</a:t>
            </a:fld>
            <a:endParaRPr lang="ru-RU" altLang="ru-RU" sz="1200"/>
          </a:p>
        </p:txBody>
      </p:sp>
    </p:spTree>
    <p:extLst>
      <p:ext uri="{BB962C8B-B14F-4D97-AF65-F5344CB8AC3E}">
        <p14:creationId xmlns:p14="http://schemas.microsoft.com/office/powerpoint/2010/main" val="2676957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3520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ln/>
        </p:spPr>
      </p:sp>
      <p:sp>
        <p:nvSpPr>
          <p:cNvPr id="6758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p>
        </p:txBody>
      </p:sp>
      <p:sp>
        <p:nvSpPr>
          <p:cNvPr id="67588"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5613167C-01C5-4C3B-B850-750BFE5907C0}" type="slidenum">
              <a:rPr lang="ru-RU" altLang="ru-RU" sz="1200"/>
              <a:pPr algn="r" eaLnBrk="1" hangingPunct="1"/>
              <a:t>12</a:t>
            </a:fld>
            <a:endParaRPr lang="ru-RU" altLang="ru-RU" sz="1200"/>
          </a:p>
        </p:txBody>
      </p:sp>
    </p:spTree>
    <p:extLst>
      <p:ext uri="{BB962C8B-B14F-4D97-AF65-F5344CB8AC3E}">
        <p14:creationId xmlns:p14="http://schemas.microsoft.com/office/powerpoint/2010/main" val="267695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65540" name="Номер слайда 3"/>
          <p:cNvSpPr txBox="1">
            <a:spLocks noGrp="1"/>
          </p:cNvSpPr>
          <p:nvPr/>
        </p:nvSpPr>
        <p:spPr bwMode="auto">
          <a:xfrm>
            <a:off x="3776866" y="9428242"/>
            <a:ext cx="2890665"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7" tIns="45363" rIns="90727" bIns="45363" anchor="b"/>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r" eaLnBrk="1" hangingPunct="1"/>
            <a:fld id="{37D7E425-7B87-4314-8E8E-371B24927FA6}" type="slidenum">
              <a:rPr lang="ru-RU" altLang="ru-RU" sz="1200"/>
              <a:pPr algn="r" eaLnBrk="1" hangingPunct="1"/>
              <a:t>13</a:t>
            </a:fld>
            <a:endParaRPr lang="ru-RU" altLang="ru-RU" sz="1200"/>
          </a:p>
        </p:txBody>
      </p:sp>
    </p:spTree>
    <p:extLst>
      <p:ext uri="{BB962C8B-B14F-4D97-AF65-F5344CB8AC3E}">
        <p14:creationId xmlns:p14="http://schemas.microsoft.com/office/powerpoint/2010/main" val="313554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6"/>
          <p:cNvSpPr>
            <a:spLocks noGrp="1" noChangeArrowheads="1"/>
          </p:cNvSpPr>
          <p:nvPr>
            <p:ph type="sldNum" sz="quarter" idx="10"/>
          </p:nvPr>
        </p:nvSpPr>
        <p:spPr>
          <a:ln/>
        </p:spPr>
        <p:txBody>
          <a:bodyPr/>
          <a:lstStyle>
            <a:lvl1pPr>
              <a:defRPr/>
            </a:lvl1pPr>
          </a:lstStyle>
          <a:p>
            <a:pPr>
              <a:defRPr/>
            </a:pPr>
            <a:fld id="{FFD2046D-EFCE-4547-8E52-6A9F0B6303E2}" type="slidenum">
              <a:rPr lang="ru-RU" altLang="ru-RU"/>
              <a:pPr>
                <a:defRPr/>
              </a:pPr>
              <a:t>‹#›</a:t>
            </a:fld>
            <a:endParaRPr lang="ru-RU" altLang="ru-RU"/>
          </a:p>
        </p:txBody>
      </p:sp>
    </p:spTree>
    <p:extLst>
      <p:ext uri="{BB962C8B-B14F-4D97-AF65-F5344CB8AC3E}">
        <p14:creationId xmlns:p14="http://schemas.microsoft.com/office/powerpoint/2010/main" val="7042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50D59E5A-77A7-4170-B8B6-47E45DD213D7}" type="slidenum">
              <a:rPr lang="ru-RU" altLang="ru-RU"/>
              <a:pPr>
                <a:defRPr/>
              </a:pPr>
              <a:t>‹#›</a:t>
            </a:fld>
            <a:endParaRPr lang="ru-RU" altLang="ru-RU"/>
          </a:p>
        </p:txBody>
      </p:sp>
    </p:spTree>
    <p:extLst>
      <p:ext uri="{BB962C8B-B14F-4D97-AF65-F5344CB8AC3E}">
        <p14:creationId xmlns:p14="http://schemas.microsoft.com/office/powerpoint/2010/main" val="73369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6563" y="260350"/>
            <a:ext cx="2178050" cy="58943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0825" y="260350"/>
            <a:ext cx="6383338" cy="58943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C1C175FD-317B-4D77-A1A0-AB2341600DD1}" type="slidenum">
              <a:rPr lang="ru-RU" altLang="ru-RU"/>
              <a:pPr>
                <a:defRPr/>
              </a:pPr>
              <a:t>‹#›</a:t>
            </a:fld>
            <a:endParaRPr lang="ru-RU" altLang="ru-RU"/>
          </a:p>
        </p:txBody>
      </p:sp>
    </p:spTree>
    <p:extLst>
      <p:ext uri="{BB962C8B-B14F-4D97-AF65-F5344CB8AC3E}">
        <p14:creationId xmlns:p14="http://schemas.microsoft.com/office/powerpoint/2010/main" val="276809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2416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B7172F50-1808-41FA-9BEF-B1625C034B86}" type="slidenum">
              <a:rPr lang="ru-RU" altLang="ru-RU"/>
              <a:pPr>
                <a:defRPr/>
              </a:pPr>
              <a:t>‹#›</a:t>
            </a:fld>
            <a:endParaRPr lang="ru-RU" altLang="ru-RU"/>
          </a:p>
        </p:txBody>
      </p:sp>
    </p:spTree>
    <p:extLst>
      <p:ext uri="{BB962C8B-B14F-4D97-AF65-F5344CB8AC3E}">
        <p14:creationId xmlns:p14="http://schemas.microsoft.com/office/powerpoint/2010/main" val="111914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50825" y="1268413"/>
            <a:ext cx="4279900"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83125" y="1268413"/>
            <a:ext cx="4281488" cy="4886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sldNum" sz="quarter" idx="10"/>
          </p:nvPr>
        </p:nvSpPr>
        <p:spPr>
          <a:ln/>
        </p:spPr>
        <p:txBody>
          <a:bodyPr/>
          <a:lstStyle>
            <a:lvl1pPr>
              <a:defRPr/>
            </a:lvl1pPr>
          </a:lstStyle>
          <a:p>
            <a:pPr>
              <a:defRPr/>
            </a:pPr>
            <a:fld id="{052BD138-0840-4F00-913E-A4D3BA7D0061}" type="slidenum">
              <a:rPr lang="ru-RU" altLang="ru-RU"/>
              <a:pPr>
                <a:defRPr/>
              </a:pPr>
              <a:t>‹#›</a:t>
            </a:fld>
            <a:endParaRPr lang="ru-RU" altLang="ru-RU"/>
          </a:p>
        </p:txBody>
      </p:sp>
    </p:spTree>
    <p:extLst>
      <p:ext uri="{BB962C8B-B14F-4D97-AF65-F5344CB8AC3E}">
        <p14:creationId xmlns:p14="http://schemas.microsoft.com/office/powerpoint/2010/main" val="285758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a:ln/>
        </p:spPr>
        <p:txBody>
          <a:bodyPr/>
          <a:lstStyle>
            <a:lvl1pPr>
              <a:defRPr/>
            </a:lvl1pPr>
          </a:lstStyle>
          <a:p>
            <a:pPr>
              <a:defRPr/>
            </a:pPr>
            <a:fld id="{F11C844E-D9C7-4593-8737-C9E8EB8660A6}" type="slidenum">
              <a:rPr lang="ru-RU" altLang="ru-RU"/>
              <a:pPr>
                <a:defRPr/>
              </a:pPr>
              <a:t>‹#›</a:t>
            </a:fld>
            <a:endParaRPr lang="ru-RU" altLang="ru-RU"/>
          </a:p>
        </p:txBody>
      </p:sp>
    </p:spTree>
    <p:extLst>
      <p:ext uri="{BB962C8B-B14F-4D97-AF65-F5344CB8AC3E}">
        <p14:creationId xmlns:p14="http://schemas.microsoft.com/office/powerpoint/2010/main" val="24614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sldNum" sz="quarter" idx="10"/>
          </p:nvPr>
        </p:nvSpPr>
        <p:spPr>
          <a:ln/>
        </p:spPr>
        <p:txBody>
          <a:bodyPr/>
          <a:lstStyle>
            <a:lvl1pPr>
              <a:defRPr/>
            </a:lvl1pPr>
          </a:lstStyle>
          <a:p>
            <a:pPr>
              <a:defRPr/>
            </a:pPr>
            <a:fld id="{32C0F183-639C-4D00-B0BD-91CA9AD587FC}" type="slidenum">
              <a:rPr lang="ru-RU" altLang="ru-RU"/>
              <a:pPr>
                <a:defRPr/>
              </a:pPr>
              <a:t>‹#›</a:t>
            </a:fld>
            <a:endParaRPr lang="ru-RU" altLang="ru-RU"/>
          </a:p>
        </p:txBody>
      </p:sp>
    </p:spTree>
    <p:extLst>
      <p:ext uri="{BB962C8B-B14F-4D97-AF65-F5344CB8AC3E}">
        <p14:creationId xmlns:p14="http://schemas.microsoft.com/office/powerpoint/2010/main" val="30357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F15192F-5E34-4ED7-A346-569231E38C0F}" type="slidenum">
              <a:rPr lang="ru-RU" altLang="ru-RU"/>
              <a:pPr>
                <a:defRPr/>
              </a:pPr>
              <a:t>‹#›</a:t>
            </a:fld>
            <a:endParaRPr lang="ru-RU" altLang="ru-RU"/>
          </a:p>
        </p:txBody>
      </p:sp>
    </p:spTree>
    <p:extLst>
      <p:ext uri="{BB962C8B-B14F-4D97-AF65-F5344CB8AC3E}">
        <p14:creationId xmlns:p14="http://schemas.microsoft.com/office/powerpoint/2010/main" val="158916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55E17C3E-6617-418F-889C-E6D1A7CBA6B6}" type="slidenum">
              <a:rPr lang="ru-RU" altLang="ru-RU"/>
              <a:pPr>
                <a:defRPr/>
              </a:pPr>
              <a:t>‹#›</a:t>
            </a:fld>
            <a:endParaRPr lang="ru-RU" altLang="ru-RU"/>
          </a:p>
        </p:txBody>
      </p:sp>
    </p:spTree>
    <p:extLst>
      <p:ext uri="{BB962C8B-B14F-4D97-AF65-F5344CB8AC3E}">
        <p14:creationId xmlns:p14="http://schemas.microsoft.com/office/powerpoint/2010/main" val="181324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2FFB710C-8BF0-4908-8349-03B8FF39D91C}" type="slidenum">
              <a:rPr lang="ru-RU" altLang="ru-RU"/>
              <a:pPr>
                <a:defRPr/>
              </a:pPr>
              <a:t>‹#›</a:t>
            </a:fld>
            <a:endParaRPr lang="ru-RU" altLang="ru-RU"/>
          </a:p>
        </p:txBody>
      </p:sp>
    </p:spTree>
    <p:extLst>
      <p:ext uri="{BB962C8B-B14F-4D97-AF65-F5344CB8AC3E}">
        <p14:creationId xmlns:p14="http://schemas.microsoft.com/office/powerpoint/2010/main" val="17286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60350"/>
            <a:ext cx="8229600" cy="7207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250825" y="1268413"/>
            <a:ext cx="8713788"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30" name="Rectangle 6"/>
          <p:cNvSpPr>
            <a:spLocks noGrp="1" noChangeArrowheads="1"/>
          </p:cNvSpPr>
          <p:nvPr>
            <p:ph type="sldNum" sz="quarter" idx="4"/>
          </p:nvPr>
        </p:nvSpPr>
        <p:spPr bwMode="auto">
          <a:xfrm>
            <a:off x="8342313" y="6453188"/>
            <a:ext cx="693737" cy="2603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DB3841-30D1-4E0A-AB06-157AE368053C}" type="slidenum">
              <a:rPr lang="ru-RU" altLang="ru-RU"/>
              <a:pPr>
                <a:defRPr/>
              </a:pPr>
              <a:t>‹#›</a:t>
            </a:fld>
            <a:endParaRPr lang="ru-RU" altLang="ru-RU"/>
          </a:p>
        </p:txBody>
      </p:sp>
      <p:pic>
        <p:nvPicPr>
          <p:cNvPr id="2" name="Рисунок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512" y="116632"/>
            <a:ext cx="877013" cy="864096"/>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9pPr>
    </p:titleStyle>
    <p:bodyStyle>
      <a:lvl1pPr marL="342900" indent="-342900" algn="l" rtl="0" eaLnBrk="0" fontAlgn="base" hangingPunct="0">
        <a:lnSpc>
          <a:spcPct val="90000"/>
        </a:lnSpc>
        <a:spcBef>
          <a:spcPct val="20000"/>
        </a:spcBef>
        <a:spcAft>
          <a:spcPct val="0"/>
        </a:spcAft>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defRPr sz="2800">
          <a:solidFill>
            <a:schemeClr val="tx1"/>
          </a:solidFill>
          <a:latin typeface="+mn-lt"/>
          <a:cs typeface="+mn-cs"/>
        </a:defRPr>
      </a:lvl3pPr>
      <a:lvl4pPr marL="1600200" indent="-228600" algn="l" rtl="0" eaLnBrk="0" fontAlgn="base" hangingPunct="0">
        <a:lnSpc>
          <a:spcPct val="90000"/>
        </a:lnSpc>
        <a:spcBef>
          <a:spcPct val="20000"/>
        </a:spcBef>
        <a:spcAft>
          <a:spcPct val="0"/>
        </a:spcAft>
        <a:defRPr sz="2800">
          <a:solidFill>
            <a:schemeClr val="tx1"/>
          </a:solidFill>
          <a:latin typeface="+mn-lt"/>
          <a:cs typeface="+mn-cs"/>
        </a:defRPr>
      </a:lvl4pPr>
      <a:lvl5pPr marL="2057400" indent="-228600" algn="l" rtl="0" eaLnBrk="0" fontAlgn="base" hangingPunct="0">
        <a:lnSpc>
          <a:spcPct val="90000"/>
        </a:lnSpc>
        <a:spcBef>
          <a:spcPct val="20000"/>
        </a:spcBef>
        <a:spcAft>
          <a:spcPct val="0"/>
        </a:spcAft>
        <a:defRPr sz="2800">
          <a:solidFill>
            <a:schemeClr val="tx1"/>
          </a:solidFill>
          <a:latin typeface="+mn-lt"/>
          <a:cs typeface="+mn-cs"/>
        </a:defRPr>
      </a:lvl5pPr>
      <a:lvl6pPr marL="2514600" indent="-228600" algn="l" rtl="0" fontAlgn="base">
        <a:lnSpc>
          <a:spcPct val="90000"/>
        </a:lnSpc>
        <a:spcBef>
          <a:spcPct val="20000"/>
        </a:spcBef>
        <a:spcAft>
          <a:spcPct val="0"/>
        </a:spcAft>
        <a:defRPr sz="2800">
          <a:solidFill>
            <a:schemeClr val="tx1"/>
          </a:solidFill>
          <a:latin typeface="+mn-lt"/>
          <a:cs typeface="+mn-cs"/>
        </a:defRPr>
      </a:lvl6pPr>
      <a:lvl7pPr marL="2971800" indent="-228600" algn="l" rtl="0" fontAlgn="base">
        <a:lnSpc>
          <a:spcPct val="90000"/>
        </a:lnSpc>
        <a:spcBef>
          <a:spcPct val="20000"/>
        </a:spcBef>
        <a:spcAft>
          <a:spcPct val="0"/>
        </a:spcAft>
        <a:defRPr sz="2800">
          <a:solidFill>
            <a:schemeClr val="tx1"/>
          </a:solidFill>
          <a:latin typeface="+mn-lt"/>
          <a:cs typeface="+mn-cs"/>
        </a:defRPr>
      </a:lvl7pPr>
      <a:lvl8pPr marL="3429000" indent="-228600" algn="l" rtl="0" fontAlgn="base">
        <a:lnSpc>
          <a:spcPct val="90000"/>
        </a:lnSpc>
        <a:spcBef>
          <a:spcPct val="20000"/>
        </a:spcBef>
        <a:spcAft>
          <a:spcPct val="0"/>
        </a:spcAft>
        <a:defRPr sz="2800">
          <a:solidFill>
            <a:schemeClr val="tx1"/>
          </a:solidFill>
          <a:latin typeface="+mn-lt"/>
          <a:cs typeface="+mn-cs"/>
        </a:defRPr>
      </a:lvl8pPr>
      <a:lvl9pPr marL="3886200" indent="-228600" algn="l" rtl="0" fontAlgn="base">
        <a:lnSpc>
          <a:spcPct val="90000"/>
        </a:lnSpc>
        <a:spcBef>
          <a:spcPct val="20000"/>
        </a:spcBef>
        <a:spcAft>
          <a:spcPct val="0"/>
        </a:spcAft>
        <a:defRPr sz="28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login.consultant.ru/link/?req=doc&amp;base=LAW&amp;n=493198&amp;dst=306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773238"/>
            <a:ext cx="8353176" cy="1470025"/>
          </a:xfrm>
        </p:spPr>
        <p:txBody>
          <a:bodyPr/>
          <a:lstStyle/>
          <a:p>
            <a:pPr>
              <a:defRPr/>
            </a:pPr>
            <a:r>
              <a:rPr lang="ru-RU" sz="2600" dirty="0">
                <a:effectLst/>
              </a:rPr>
              <a:t>Как сдавать отчётность по персонифицированному учёту в СФР без ошибок</a:t>
            </a:r>
            <a:endParaRPr lang="ru-RU" sz="2600" dirty="0"/>
          </a:p>
        </p:txBody>
      </p:sp>
      <p:sp>
        <p:nvSpPr>
          <p:cNvPr id="3075" name="Rectangle 3"/>
          <p:cNvSpPr>
            <a:spLocks noGrp="1" noChangeArrowheads="1"/>
          </p:cNvSpPr>
          <p:nvPr>
            <p:ph type="subTitle" idx="1"/>
          </p:nvPr>
        </p:nvSpPr>
        <p:spPr>
          <a:xfrm>
            <a:off x="4283968" y="5445696"/>
            <a:ext cx="4723506" cy="1223664"/>
          </a:xfrm>
        </p:spPr>
        <p:txBody>
          <a:bodyPr/>
          <a:lstStyle/>
          <a:p>
            <a:pPr algn="l"/>
            <a:r>
              <a:rPr lang="ru-RU" altLang="ru-RU" sz="1800" dirty="0"/>
              <a:t>О</a:t>
            </a:r>
            <a:r>
              <a:rPr lang="ru-RU" altLang="ru-RU" sz="1800" dirty="0" smtClean="0"/>
              <a:t>тделение Фонда пенсионного и социального страхования Российской Федерации </a:t>
            </a:r>
            <a:br>
              <a:rPr lang="ru-RU" altLang="ru-RU" sz="1800" dirty="0" smtClean="0"/>
            </a:br>
            <a:r>
              <a:rPr lang="ru-RU" altLang="ru-RU" sz="1800" dirty="0" smtClean="0"/>
              <a:t>по Пермскому краю</a:t>
            </a:r>
          </a:p>
          <a:p>
            <a:pPr algn="r"/>
            <a:r>
              <a:rPr lang="ru-RU" altLang="ru-RU" sz="1800" dirty="0" smtClean="0"/>
              <a:t>13.05.2025 г.</a:t>
            </a:r>
          </a:p>
        </p:txBody>
      </p:sp>
      <p:sp>
        <p:nvSpPr>
          <p:cNvPr id="3076" name="TextBox 1"/>
          <p:cNvSpPr txBox="1">
            <a:spLocks noChangeArrowheads="1"/>
          </p:cNvSpPr>
          <p:nvPr/>
        </p:nvSpPr>
        <p:spPr bwMode="auto">
          <a:xfrm>
            <a:off x="395288" y="4283620"/>
            <a:ext cx="3813673" cy="45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nSpc>
                <a:spcPct val="150000"/>
              </a:lnSpc>
            </a:pPr>
            <a:r>
              <a:rPr lang="ru-RU" b="1" dirty="0"/>
              <a:t>Официальный сайт </a:t>
            </a:r>
            <a:r>
              <a:rPr lang="ru-RU" b="1" dirty="0" smtClean="0"/>
              <a:t>СФР </a:t>
            </a:r>
            <a:r>
              <a:rPr lang="en-US" b="1" dirty="0" smtClean="0"/>
              <a:t>sfr.gov.ru</a:t>
            </a:r>
            <a:endParaRPr lang="ru-RU" b="1" dirty="0" smtClean="0"/>
          </a:p>
        </p:txBody>
      </p:sp>
    </p:spTree>
    <p:extLst>
      <p:ext uri="{BB962C8B-B14F-4D97-AF65-F5344CB8AC3E}">
        <p14:creationId xmlns:p14="http://schemas.microsoft.com/office/powerpoint/2010/main" val="3214523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7"/>
          <p:cNvSpPr>
            <a:spLocks noChangeArrowheads="1"/>
          </p:cNvSpPr>
          <p:nvPr/>
        </p:nvSpPr>
        <p:spPr bwMode="auto">
          <a:xfrm>
            <a:off x="320962" y="5664129"/>
            <a:ext cx="8715534" cy="1077239"/>
          </a:xfrm>
          <a:prstGeom prst="flowChartAlternateProcess">
            <a:avLst/>
          </a:prstGeom>
          <a:solidFill>
            <a:srgbClr val="FFFFCC"/>
          </a:solidFill>
          <a:ln w="25400">
            <a:solidFill>
              <a:srgbClr val="FF0000"/>
            </a:solidFill>
            <a:miter lim="800000"/>
            <a:headEnd/>
            <a:tailEnd/>
          </a:ln>
        </p:spPr>
        <p:txBody>
          <a:bodyPr lIns="36000" tIns="0" rIns="36000" bIns="0" anchor="ctr"/>
          <a:lstStyle/>
          <a:p>
            <a:pPr algn="just"/>
            <a:r>
              <a:rPr lang="ru-RU" sz="1400" dirty="0"/>
              <a:t>При выборе кода по ОКЗ необходимо учитывать, что ОКЗ определяет не должность, а вид занятий. В случае отсутствия в ОКЗ однозначно совпадающего названия должности с кодом наименования группы занятий по ОКЗ можно использовать наиболее близкий по значению код наименования группы занятий в ОКЗ. Если занятие охватывает широкий круг трудовых функций, то его классификацию осуществляют с использованием принципа приоритетности.</a:t>
            </a:r>
          </a:p>
        </p:txBody>
      </p:sp>
      <p:sp>
        <p:nvSpPr>
          <p:cNvPr id="4098" name="Rectangle 2"/>
          <p:cNvSpPr>
            <a:spLocks noGrp="1" noChangeArrowheads="1"/>
          </p:cNvSpPr>
          <p:nvPr>
            <p:ph type="title" idx="4294967295"/>
          </p:nvPr>
        </p:nvSpPr>
        <p:spPr>
          <a:xfrm>
            <a:off x="971550" y="188913"/>
            <a:ext cx="7715250" cy="720725"/>
          </a:xfrm>
        </p:spPr>
        <p:txBody>
          <a:bodyPr/>
          <a:lstStyle/>
          <a:p>
            <a:pPr eaLnBrk="1" hangingPunct="1">
              <a:lnSpc>
                <a:spcPct val="90000"/>
              </a:lnSpc>
              <a:defRPr/>
            </a:pPr>
            <a:r>
              <a:rPr lang="ru-RU" sz="2400" dirty="0"/>
              <a:t>Сведения по форме ЕФС-1</a:t>
            </a:r>
            <a:br>
              <a:rPr lang="ru-RU" sz="2400" dirty="0"/>
            </a:br>
            <a:r>
              <a:rPr lang="ru-RU" sz="2400" dirty="0"/>
              <a:t>Раздел </a:t>
            </a:r>
            <a:r>
              <a:rPr lang="en-US" sz="2400" dirty="0"/>
              <a:t>1</a:t>
            </a:r>
            <a:r>
              <a:rPr lang="ru-RU" sz="2400" dirty="0"/>
              <a:t> подраздел </a:t>
            </a:r>
            <a:r>
              <a:rPr lang="ru-RU" sz="2400" dirty="0" smtClean="0"/>
              <a:t>1.1 </a:t>
            </a:r>
          </a:p>
        </p:txBody>
      </p:sp>
      <p:sp>
        <p:nvSpPr>
          <p:cNvPr id="39939" name="AutoShape 4"/>
          <p:cNvSpPr>
            <a:spLocks noChangeArrowheads="1"/>
          </p:cNvSpPr>
          <p:nvPr/>
        </p:nvSpPr>
        <p:spPr bwMode="auto">
          <a:xfrm>
            <a:off x="1586719" y="908720"/>
            <a:ext cx="5937609" cy="432048"/>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ru-RU" altLang="ru-RU" dirty="0"/>
              <a:t> </a:t>
            </a:r>
            <a:r>
              <a:rPr lang="ru-RU" altLang="ru-RU" dirty="0" smtClean="0"/>
              <a:t>              Пункт 46 </a:t>
            </a:r>
            <a:r>
              <a:rPr lang="ru-RU" altLang="ru-RU" dirty="0"/>
              <a:t>раздела </a:t>
            </a:r>
            <a:r>
              <a:rPr lang="en-US" altLang="ru-RU" dirty="0"/>
              <a:t>IV </a:t>
            </a:r>
            <a:r>
              <a:rPr lang="ru-RU" altLang="ru-RU" dirty="0" smtClean="0"/>
              <a:t>Приказа №2281</a:t>
            </a:r>
            <a:endParaRPr lang="ru-RU" altLang="ru-RU" dirty="0"/>
          </a:p>
        </p:txBody>
      </p:sp>
      <p:sp>
        <p:nvSpPr>
          <p:cNvPr id="11" name="AutoShape 4"/>
          <p:cNvSpPr>
            <a:spLocks noChangeArrowheads="1"/>
          </p:cNvSpPr>
          <p:nvPr/>
        </p:nvSpPr>
        <p:spPr bwMode="auto">
          <a:xfrm>
            <a:off x="222250" y="3140968"/>
            <a:ext cx="8814246" cy="2398341"/>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ru-RU" sz="1600" dirty="0"/>
              <a:t>В графе 6 «Код выполняемой функции» </a:t>
            </a:r>
            <a:r>
              <a:rPr lang="ru-RU" sz="1600" dirty="0">
                <a:solidFill>
                  <a:srgbClr val="FF0000"/>
                </a:solidFill>
              </a:rPr>
              <a:t>для  трудовых договоров </a:t>
            </a:r>
            <a:r>
              <a:rPr lang="ru-RU" sz="1600" dirty="0"/>
              <a:t>кроме кода по Общероссийскому </a:t>
            </a:r>
            <a:r>
              <a:rPr lang="ru-RU" sz="1600" dirty="0" smtClean="0"/>
              <a:t>классификатору (ОКЗ) </a:t>
            </a:r>
            <a:r>
              <a:rPr lang="ru-RU" sz="1600" dirty="0"/>
              <a:t>занятий указывается:</a:t>
            </a:r>
          </a:p>
          <a:p>
            <a:pPr algn="just"/>
            <a:r>
              <a:rPr lang="ru-RU" sz="1600" b="1" dirty="0"/>
              <a:t>«НЕПД» </a:t>
            </a:r>
            <a:r>
              <a:rPr lang="ru-RU" sz="1600" dirty="0"/>
              <a:t>- при приеме (переводе) сотрудника на работу на условиях неполного рабочего дня;</a:t>
            </a:r>
          </a:p>
          <a:p>
            <a:pPr algn="just"/>
            <a:r>
              <a:rPr lang="ru-RU" sz="1600" b="1" dirty="0"/>
              <a:t>«НЕПН» </a:t>
            </a:r>
            <a:r>
              <a:rPr lang="ru-RU" sz="1600" dirty="0"/>
              <a:t>- при приеме (переводе) сотрудника на работу на условиях неполной рабочей недели;</a:t>
            </a:r>
          </a:p>
          <a:p>
            <a:pPr algn="just"/>
            <a:r>
              <a:rPr lang="ru-RU" sz="1600" b="1" dirty="0"/>
              <a:t>«ДИСТ» - </a:t>
            </a:r>
            <a:r>
              <a:rPr lang="ru-RU" sz="1600" dirty="0"/>
              <a:t>при приеме (переводе) сотрудника на дистанционную (удаленную) работу;</a:t>
            </a:r>
          </a:p>
          <a:p>
            <a:pPr algn="just"/>
            <a:r>
              <a:rPr lang="ru-RU" sz="1600" b="1" dirty="0"/>
              <a:t>«НДОМ» - </a:t>
            </a:r>
            <a:r>
              <a:rPr lang="ru-RU" sz="1600" dirty="0"/>
              <a:t>при приеме (переводе) сотрудника на работу на дому;</a:t>
            </a:r>
          </a:p>
          <a:p>
            <a:pPr algn="just"/>
            <a:r>
              <a:rPr lang="ru-RU" sz="1600" b="1" dirty="0"/>
              <a:t>«ОСОБ» </a:t>
            </a:r>
            <a:r>
              <a:rPr lang="ru-RU" sz="1600" dirty="0"/>
              <a:t>- при представлении государственными органами сведений о трудовой деятельности в отношении отдельных категорий зарегистрированных лиц (Следственный комитет, органы ФСИН и др.) в соответствии с приказом Минтруда России от 24.08.2020 № </a:t>
            </a:r>
            <a:r>
              <a:rPr lang="ru-RU" sz="1600" dirty="0" smtClean="0"/>
              <a:t>533н.</a:t>
            </a:r>
          </a:p>
          <a:p>
            <a:pPr algn="just"/>
            <a:endParaRPr lang="ru-RU" sz="16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40" b="-1640"/>
          <a:stretch/>
        </p:blipFill>
        <p:spPr bwMode="auto">
          <a:xfrm>
            <a:off x="425174" y="1412776"/>
            <a:ext cx="8251282" cy="16561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2708920"/>
            <a:ext cx="581196" cy="542532"/>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5517232"/>
            <a:ext cx="581196" cy="542532"/>
          </a:xfrm>
          <a:prstGeom prst="rect">
            <a:avLst/>
          </a:prstGeom>
        </p:spPr>
      </p:pic>
      <p:sp>
        <p:nvSpPr>
          <p:cNvPr id="7" name="TextBox 4"/>
          <p:cNvSpPr txBox="1">
            <a:spLocks noChangeArrowheads="1"/>
          </p:cNvSpPr>
          <p:nvPr/>
        </p:nvSpPr>
        <p:spPr bwMode="auto">
          <a:xfrm>
            <a:off x="8748713" y="6521276"/>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10</a:t>
            </a:fld>
            <a:endParaRPr lang="ru-RU" sz="1300" dirty="0"/>
          </a:p>
        </p:txBody>
      </p:sp>
    </p:spTree>
    <p:extLst>
      <p:ext uri="{BB962C8B-B14F-4D97-AF65-F5344CB8AC3E}">
        <p14:creationId xmlns:p14="http://schemas.microsoft.com/office/powerpoint/2010/main" val="139337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133053" y="764704"/>
            <a:ext cx="8856984" cy="6120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endParaRPr lang="ru-RU" sz="1800" b="1" u="sng" dirty="0" smtClean="0">
              <a:solidFill>
                <a:schemeClr val="tx1"/>
              </a:solidFill>
              <a:latin typeface="Times New Roman" panose="02020603050405020304" pitchFamily="18" charset="0"/>
              <a:cs typeface="Times New Roman" panose="02020603050405020304" pitchFamily="18" charset="0"/>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defRPr/>
            </a:pPr>
            <a:endParaRPr lang="ru-RU" altLang="ru-RU" sz="1900" dirty="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900" dirty="0" smtClean="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200" dirty="0" smtClean="0">
              <a:solidFill>
                <a:srgbClr val="002060"/>
              </a:solidFill>
              <a:latin typeface="Franklin Gothic Book" panose="020B0503020102020204" pitchFamily="34" charset="0"/>
            </a:endParaRPr>
          </a:p>
          <a:p>
            <a:pPr algn="just">
              <a:defRPr/>
            </a:pPr>
            <a:endParaRPr lang="ru-RU" altLang="ru-RU" sz="1600" dirty="0">
              <a:solidFill>
                <a:srgbClr val="002060"/>
              </a:solidFill>
              <a:latin typeface="Franklin Gothic Book" panose="020B0503020102020204" pitchFamily="34" charset="0"/>
            </a:endParaRPr>
          </a:p>
        </p:txBody>
      </p:sp>
      <p:sp>
        <p:nvSpPr>
          <p:cNvPr id="11"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11</a:t>
            </a:fld>
            <a:endParaRPr lang="ru-RU" sz="1300" dirty="0"/>
          </a:p>
        </p:txBody>
      </p:sp>
      <p:sp>
        <p:nvSpPr>
          <p:cNvPr id="6" name="Прямоугольник 5"/>
          <p:cNvSpPr/>
          <p:nvPr/>
        </p:nvSpPr>
        <p:spPr>
          <a:xfrm>
            <a:off x="1331640" y="188640"/>
            <a:ext cx="7344816" cy="757130"/>
          </a:xfrm>
          <a:prstGeom prst="rect">
            <a:avLst/>
          </a:prstGeom>
          <a:noFill/>
          <a:ln>
            <a:noFill/>
          </a:ln>
          <a:effectLst/>
        </p:spPr>
        <p:txBody>
          <a:bodyPr vert="horz" wrap="square" lIns="91440" tIns="45720" rIns="91440" bIns="45720" numCol="1" anchor="ctr" anchorCtr="0" compatLnSpc="1">
            <a:prstTxWarp prst="textNoShape">
              <a:avLst/>
            </a:prstTxWarp>
          </a:bodyPr>
          <a:lstStyle/>
          <a:p>
            <a:pPr algn="ctr" eaLnBrk="1" hangingPunct="1">
              <a:lnSpc>
                <a:spcPct val="90000"/>
              </a:lnSpc>
              <a:defRPr/>
            </a:pPr>
            <a:r>
              <a:rPr lang="ru-RU" sz="2400" b="1" kern="0" dirty="0">
                <a:solidFill>
                  <a:schemeClr val="tx2"/>
                </a:solidFill>
                <a:effectLst>
                  <a:outerShdw blurRad="38100" dist="38100" dir="2700000" algn="tl">
                    <a:srgbClr val="C0C0C0"/>
                  </a:outerShdw>
                </a:effectLst>
                <a:latin typeface="+mj-lt"/>
                <a:ea typeface="+mj-ea"/>
                <a:cs typeface="+mj-cs"/>
              </a:rPr>
              <a:t>    </a:t>
            </a:r>
            <a:r>
              <a:rPr lang="ru-RU" sz="2400" b="1" dirty="0">
                <a:solidFill>
                  <a:schemeClr val="tx2"/>
                </a:solidFill>
                <a:effectLst>
                  <a:outerShdw blurRad="38100" dist="38100" dir="2700000" algn="tl">
                    <a:srgbClr val="C0C0C0"/>
                  </a:outerShdw>
                </a:effectLst>
                <a:latin typeface="+mj-lt"/>
                <a:ea typeface="+mj-ea"/>
                <a:cs typeface="+mj-cs"/>
              </a:rPr>
              <a:t>Сведения по форме ЕФС-1</a:t>
            </a:r>
            <a:br>
              <a:rPr lang="ru-RU" sz="2400" b="1" dirty="0">
                <a:solidFill>
                  <a:schemeClr val="tx2"/>
                </a:solidFill>
                <a:effectLst>
                  <a:outerShdw blurRad="38100" dist="38100" dir="2700000" algn="tl">
                    <a:srgbClr val="C0C0C0"/>
                  </a:outerShdw>
                </a:effectLst>
                <a:latin typeface="+mj-lt"/>
                <a:ea typeface="+mj-ea"/>
                <a:cs typeface="+mj-cs"/>
              </a:rPr>
            </a:br>
            <a:r>
              <a:rPr lang="ru-RU" sz="2400" b="1" dirty="0">
                <a:solidFill>
                  <a:schemeClr val="tx2"/>
                </a:solidFill>
                <a:effectLst>
                  <a:outerShdw blurRad="38100" dist="38100" dir="2700000" algn="tl">
                    <a:srgbClr val="C0C0C0"/>
                  </a:outerShdw>
                </a:effectLst>
                <a:latin typeface="+mj-lt"/>
                <a:ea typeface="+mj-ea"/>
                <a:cs typeface="+mj-cs"/>
              </a:rPr>
              <a:t>Раздел </a:t>
            </a:r>
            <a:r>
              <a:rPr lang="en-US" sz="2400" b="1" dirty="0">
                <a:solidFill>
                  <a:schemeClr val="tx2"/>
                </a:solidFill>
                <a:effectLst>
                  <a:outerShdw blurRad="38100" dist="38100" dir="2700000" algn="tl">
                    <a:srgbClr val="C0C0C0"/>
                  </a:outerShdw>
                </a:effectLst>
                <a:latin typeface="+mj-lt"/>
                <a:ea typeface="+mj-ea"/>
                <a:cs typeface="+mj-cs"/>
              </a:rPr>
              <a:t>1</a:t>
            </a:r>
            <a:r>
              <a:rPr lang="ru-RU" sz="2400" b="1" dirty="0">
                <a:solidFill>
                  <a:schemeClr val="tx2"/>
                </a:solidFill>
                <a:effectLst>
                  <a:outerShdw blurRad="38100" dist="38100" dir="2700000" algn="tl">
                    <a:srgbClr val="C0C0C0"/>
                  </a:outerShdw>
                </a:effectLst>
                <a:latin typeface="+mj-lt"/>
                <a:ea typeface="+mj-ea"/>
                <a:cs typeface="+mj-cs"/>
              </a:rPr>
              <a:t> подраздел 1.1 </a:t>
            </a:r>
          </a:p>
        </p:txBody>
      </p:sp>
      <p:sp>
        <p:nvSpPr>
          <p:cNvPr id="8" name="AutoShape 4"/>
          <p:cNvSpPr>
            <a:spLocks noChangeArrowheads="1"/>
          </p:cNvSpPr>
          <p:nvPr/>
        </p:nvSpPr>
        <p:spPr bwMode="auto">
          <a:xfrm>
            <a:off x="1586719" y="1268760"/>
            <a:ext cx="5937609" cy="432048"/>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ru-RU" altLang="ru-RU" dirty="0"/>
              <a:t> </a:t>
            </a:r>
            <a:r>
              <a:rPr lang="ru-RU" altLang="ru-RU" dirty="0" smtClean="0"/>
              <a:t>              Пункт 46 </a:t>
            </a:r>
            <a:r>
              <a:rPr lang="ru-RU" altLang="ru-RU" dirty="0"/>
              <a:t>раздела </a:t>
            </a:r>
            <a:r>
              <a:rPr lang="en-US" altLang="ru-RU" dirty="0"/>
              <a:t>IV </a:t>
            </a:r>
            <a:r>
              <a:rPr lang="ru-RU" altLang="ru-RU" dirty="0" smtClean="0"/>
              <a:t>Приказа №2281</a:t>
            </a:r>
            <a:endParaRPr lang="ru-RU" altLang="ru-RU" dirty="0"/>
          </a:p>
        </p:txBody>
      </p:sp>
      <p:sp>
        <p:nvSpPr>
          <p:cNvPr id="9" name="AutoShape 4"/>
          <p:cNvSpPr>
            <a:spLocks noChangeArrowheads="1"/>
          </p:cNvSpPr>
          <p:nvPr/>
        </p:nvSpPr>
        <p:spPr bwMode="auto">
          <a:xfrm>
            <a:off x="179512" y="1772816"/>
            <a:ext cx="8706644" cy="4464495"/>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indent="457200">
              <a:lnSpc>
                <a:spcPct val="120000"/>
              </a:lnSpc>
            </a:pPr>
            <a:r>
              <a:rPr lang="ru-RU" sz="1600" b="1" dirty="0" smtClean="0"/>
              <a:t>Графа 6.</a:t>
            </a:r>
          </a:p>
          <a:p>
            <a:pPr indent="457200" algn="just">
              <a:lnSpc>
                <a:spcPct val="120000"/>
              </a:lnSpc>
            </a:pPr>
            <a:r>
              <a:rPr lang="ru-RU" sz="1600" dirty="0" smtClean="0"/>
              <a:t>При </a:t>
            </a:r>
            <a:r>
              <a:rPr lang="ru-RU" sz="1600" dirty="0"/>
              <a:t>приеме (переводе) работника на дистанционную (удаленную) работу или работу на дому представляется кадровое мероприятие </a:t>
            </a:r>
            <a:r>
              <a:rPr lang="ru-RU" sz="1600" dirty="0" smtClean="0"/>
              <a:t>«ПРИЕМ» («ПЕРЕВОД») </a:t>
            </a:r>
            <a:r>
              <a:rPr lang="ru-RU" sz="1600" dirty="0"/>
              <a:t>с указанием в графе </a:t>
            </a:r>
            <a:r>
              <a:rPr lang="ru-RU" sz="1600" dirty="0" smtClean="0"/>
              <a:t>«Код </a:t>
            </a:r>
            <a:r>
              <a:rPr lang="ru-RU" sz="1600" dirty="0"/>
              <a:t>выполняемой </a:t>
            </a:r>
            <a:r>
              <a:rPr lang="ru-RU" sz="1600" dirty="0" smtClean="0"/>
              <a:t>функции» </a:t>
            </a:r>
            <a:r>
              <a:rPr lang="ru-RU" sz="1600" dirty="0"/>
              <a:t>дополнительно к коду </a:t>
            </a:r>
            <a:r>
              <a:rPr lang="ru-RU" sz="1600" dirty="0" err="1"/>
              <a:t>ОКЗ</a:t>
            </a:r>
            <a:r>
              <a:rPr lang="ru-RU" sz="1600" dirty="0"/>
              <a:t> кода </a:t>
            </a:r>
            <a:r>
              <a:rPr lang="ru-RU" sz="1600" dirty="0" smtClean="0"/>
              <a:t>«</a:t>
            </a:r>
            <a:r>
              <a:rPr lang="ru-RU" sz="1600" dirty="0" err="1" smtClean="0"/>
              <a:t>ДИСТ</a:t>
            </a:r>
            <a:r>
              <a:rPr lang="ru-RU" sz="1600" dirty="0" smtClean="0"/>
              <a:t>» </a:t>
            </a:r>
            <a:r>
              <a:rPr lang="ru-RU" sz="1600" dirty="0"/>
              <a:t>или </a:t>
            </a:r>
            <a:r>
              <a:rPr lang="ru-RU" sz="1600" dirty="0" smtClean="0"/>
              <a:t>«</a:t>
            </a:r>
            <a:r>
              <a:rPr lang="ru-RU" sz="1600" dirty="0" err="1" smtClean="0"/>
              <a:t>НДОМ</a:t>
            </a:r>
            <a:r>
              <a:rPr lang="ru-RU" sz="1600" dirty="0" smtClean="0"/>
              <a:t>».</a:t>
            </a:r>
            <a:endParaRPr lang="ru-RU" sz="1600" dirty="0"/>
          </a:p>
          <a:p>
            <a:pPr indent="457200" algn="just">
              <a:lnSpc>
                <a:spcPct val="120000"/>
              </a:lnSpc>
              <a:spcBef>
                <a:spcPts val="600"/>
              </a:spcBef>
            </a:pPr>
            <a:r>
              <a:rPr lang="ru-RU" sz="1600" dirty="0" smtClean="0"/>
              <a:t>В </a:t>
            </a:r>
            <a:r>
              <a:rPr lang="ru-RU" sz="1600" dirty="0"/>
              <a:t>случае приема (перевода) сотрудника на работу на условиях неполного рабочего времени представляется кадровое мероприятие </a:t>
            </a:r>
            <a:r>
              <a:rPr lang="ru-RU" sz="1600" dirty="0" smtClean="0"/>
              <a:t>«ПРИЕМ» («ПЕРЕВОД») </a:t>
            </a:r>
            <a:r>
              <a:rPr lang="ru-RU" sz="1600" dirty="0"/>
              <a:t>с указанием в графе </a:t>
            </a:r>
            <a:r>
              <a:rPr lang="ru-RU" sz="1600" dirty="0" smtClean="0"/>
              <a:t>«Код </a:t>
            </a:r>
            <a:r>
              <a:rPr lang="ru-RU" sz="1600" dirty="0"/>
              <a:t>выполняемой </a:t>
            </a:r>
            <a:r>
              <a:rPr lang="ru-RU" sz="1600" dirty="0" smtClean="0"/>
              <a:t>функции» </a:t>
            </a:r>
            <a:r>
              <a:rPr lang="ru-RU" sz="1600" dirty="0"/>
              <a:t>кода </a:t>
            </a:r>
            <a:r>
              <a:rPr lang="ru-RU" sz="1600" dirty="0" smtClean="0"/>
              <a:t>«</a:t>
            </a:r>
            <a:r>
              <a:rPr lang="ru-RU" sz="1600" dirty="0" err="1" smtClean="0"/>
              <a:t>НЕПД</a:t>
            </a:r>
            <a:r>
              <a:rPr lang="ru-RU" sz="1600" dirty="0" smtClean="0"/>
              <a:t>» </a:t>
            </a:r>
            <a:r>
              <a:rPr lang="ru-RU" sz="1600" dirty="0"/>
              <a:t>(для неполного рабочего дня) или кода </a:t>
            </a:r>
            <a:r>
              <a:rPr lang="ru-RU" sz="1600" dirty="0" smtClean="0"/>
              <a:t>«</a:t>
            </a:r>
            <a:r>
              <a:rPr lang="ru-RU" sz="1600" dirty="0" err="1" smtClean="0"/>
              <a:t>НЕПН</a:t>
            </a:r>
            <a:r>
              <a:rPr lang="ru-RU" sz="1600" dirty="0" smtClean="0"/>
              <a:t>» </a:t>
            </a:r>
            <a:r>
              <a:rPr lang="ru-RU" sz="1600" dirty="0"/>
              <a:t>(для неполной рабочей недели</a:t>
            </a:r>
            <a:r>
              <a:rPr lang="ru-RU" sz="1600" dirty="0" smtClean="0"/>
              <a:t>).</a:t>
            </a:r>
          </a:p>
          <a:p>
            <a:pPr algn="ctr">
              <a:spcBef>
                <a:spcPts val="1200"/>
              </a:spcBef>
              <a:spcAft>
                <a:spcPts val="600"/>
              </a:spcAft>
            </a:pPr>
            <a:r>
              <a:rPr lang="ru-RU" sz="1600" b="1" dirty="0" smtClean="0"/>
              <a:t>Приоритетность:</a:t>
            </a:r>
            <a:endParaRPr lang="ru-RU" sz="1600" b="1" dirty="0"/>
          </a:p>
          <a:p>
            <a:pPr indent="1255713" algn="just">
              <a:spcBef>
                <a:spcPts val="600"/>
              </a:spcBef>
            </a:pPr>
            <a:r>
              <a:rPr lang="ru-RU" sz="1600" dirty="0" smtClean="0"/>
              <a:t>Неполный рабочий день – </a:t>
            </a:r>
            <a:r>
              <a:rPr lang="ru-RU" sz="1600" b="1" dirty="0" smtClean="0"/>
              <a:t>«</a:t>
            </a:r>
            <a:r>
              <a:rPr lang="ru-RU" sz="1600" b="1" dirty="0" err="1" smtClean="0"/>
              <a:t>НЕПД</a:t>
            </a:r>
            <a:r>
              <a:rPr lang="ru-RU" sz="1600" b="1" dirty="0" smtClean="0"/>
              <a:t>»</a:t>
            </a:r>
          </a:p>
          <a:p>
            <a:pPr indent="1255713" algn="just"/>
            <a:r>
              <a:rPr lang="ru-RU" sz="1600" dirty="0" smtClean="0"/>
              <a:t>Неполная рабочая неделя – </a:t>
            </a:r>
            <a:r>
              <a:rPr lang="ru-RU" sz="1600" b="1" dirty="0" smtClean="0"/>
              <a:t>«</a:t>
            </a:r>
            <a:r>
              <a:rPr lang="ru-RU" sz="1600" b="1" dirty="0" err="1" smtClean="0"/>
              <a:t>НЕПН</a:t>
            </a:r>
            <a:r>
              <a:rPr lang="ru-RU" sz="1600" b="1" dirty="0" smtClean="0"/>
              <a:t>»</a:t>
            </a:r>
          </a:p>
          <a:p>
            <a:pPr indent="1255713" algn="just"/>
            <a:r>
              <a:rPr lang="ru-RU" sz="1600" dirty="0" smtClean="0"/>
              <a:t>Работа на дому – </a:t>
            </a:r>
            <a:r>
              <a:rPr lang="ru-RU" sz="1600" b="1" dirty="0" smtClean="0"/>
              <a:t>«</a:t>
            </a:r>
            <a:r>
              <a:rPr lang="ru-RU" sz="1600" b="1" dirty="0" err="1" smtClean="0"/>
              <a:t>НДОМ</a:t>
            </a:r>
            <a:r>
              <a:rPr lang="ru-RU" sz="1600" b="1" dirty="0" smtClean="0"/>
              <a:t>»</a:t>
            </a:r>
          </a:p>
          <a:p>
            <a:pPr indent="1255713" algn="just"/>
            <a:r>
              <a:rPr lang="ru-RU" sz="1600" dirty="0" smtClean="0"/>
              <a:t>Дистанционная </a:t>
            </a:r>
            <a:r>
              <a:rPr lang="ru-RU" sz="1600" dirty="0"/>
              <a:t>(</a:t>
            </a:r>
            <a:r>
              <a:rPr lang="ru-RU" sz="1600" dirty="0" smtClean="0"/>
              <a:t>удаленная) работ – </a:t>
            </a:r>
            <a:r>
              <a:rPr lang="ru-RU" sz="1600" b="1" dirty="0" smtClean="0"/>
              <a:t>«</a:t>
            </a:r>
            <a:r>
              <a:rPr lang="ru-RU" sz="1600" b="1" dirty="0" err="1" smtClean="0"/>
              <a:t>ДИСТ</a:t>
            </a:r>
            <a:r>
              <a:rPr lang="ru-RU" sz="1600" b="1" dirty="0" smtClean="0"/>
              <a:t>»</a:t>
            </a:r>
            <a:endParaRPr lang="ru-RU" sz="1600" b="1" dirty="0"/>
          </a:p>
          <a:p>
            <a:pPr indent="1076325" algn="just"/>
            <a:endParaRPr lang="ru-RU" sz="1600" dirty="0"/>
          </a:p>
        </p:txBody>
      </p:sp>
    </p:spTree>
    <p:extLst>
      <p:ext uri="{BB962C8B-B14F-4D97-AF65-F5344CB8AC3E}">
        <p14:creationId xmlns:p14="http://schemas.microsoft.com/office/powerpoint/2010/main" val="1924947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71550" y="188913"/>
            <a:ext cx="7715250" cy="720725"/>
          </a:xfrm>
        </p:spPr>
        <p:txBody>
          <a:bodyPr/>
          <a:lstStyle/>
          <a:p>
            <a:pPr eaLnBrk="1" hangingPunct="1">
              <a:lnSpc>
                <a:spcPct val="90000"/>
              </a:lnSpc>
              <a:defRPr/>
            </a:pPr>
            <a:r>
              <a:rPr lang="ru-RU" sz="2400" dirty="0"/>
              <a:t>Сведения по форме ЕФС-1</a:t>
            </a:r>
            <a:br>
              <a:rPr lang="ru-RU" sz="2400" dirty="0"/>
            </a:br>
            <a:r>
              <a:rPr lang="ru-RU" sz="2400" dirty="0"/>
              <a:t>Раздел </a:t>
            </a:r>
            <a:r>
              <a:rPr lang="en-US" sz="2400" dirty="0"/>
              <a:t>1</a:t>
            </a:r>
            <a:r>
              <a:rPr lang="ru-RU" sz="2400" dirty="0"/>
              <a:t> подраздел 1.1 </a:t>
            </a:r>
            <a:endParaRPr lang="ru-RU" sz="2400" dirty="0" smtClean="0"/>
          </a:p>
        </p:txBody>
      </p:sp>
      <p:sp>
        <p:nvSpPr>
          <p:cNvPr id="7"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12</a:t>
            </a:fld>
            <a:endParaRPr lang="ru-RU" sz="1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41" y="1916832"/>
            <a:ext cx="8844055" cy="4139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p:cNvSpPr>
            <a:spLocks noChangeArrowheads="1"/>
          </p:cNvSpPr>
          <p:nvPr/>
        </p:nvSpPr>
        <p:spPr bwMode="auto">
          <a:xfrm>
            <a:off x="251520" y="1196752"/>
            <a:ext cx="8676864" cy="360040"/>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sz="1600" dirty="0"/>
              <a:t>Отличия в заполнении граф в подразделе 1.1 раздела 1 формы ЕФС-1 по договорам</a:t>
            </a:r>
          </a:p>
        </p:txBody>
      </p:sp>
    </p:spTree>
    <p:extLst>
      <p:ext uri="{BB962C8B-B14F-4D97-AF65-F5344CB8AC3E}">
        <p14:creationId xmlns:p14="http://schemas.microsoft.com/office/powerpoint/2010/main" val="62626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3608" y="115987"/>
            <a:ext cx="7920880" cy="720725"/>
          </a:xfrm>
        </p:spPr>
        <p:txBody>
          <a:bodyPr/>
          <a:lstStyle/>
          <a:p>
            <a:pPr eaLnBrk="1" hangingPunct="1">
              <a:lnSpc>
                <a:spcPct val="90000"/>
              </a:lnSpc>
              <a:defRPr/>
            </a:pPr>
            <a:r>
              <a:rPr lang="ru-RU" sz="2800" dirty="0"/>
              <a:t>Трудовой кодекс Российской Федерации</a:t>
            </a:r>
            <a:endParaRPr lang="ru-RU" sz="2600" dirty="0" smtClean="0"/>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13</a:t>
            </a:fld>
            <a:endParaRPr lang="ru-RU" sz="1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92" y="1039466"/>
            <a:ext cx="8612188" cy="4837806"/>
          </a:xfrm>
          <a:prstGeom prst="rect">
            <a:avLst/>
          </a:prstGeom>
          <a:solidFill>
            <a:srgbClr val="FFFFCC"/>
          </a:solidFill>
          <a:ln w="9525">
            <a:solidFill>
              <a:schemeClr val="tx1"/>
            </a:solidFill>
            <a:miter lim="800000"/>
            <a:headEnd/>
            <a:tailEnd/>
          </a:ln>
          <a:effectLst>
            <a:outerShdw blurRad="50800" dist="50800" dir="5400000" algn="ctr" rotWithShape="0">
              <a:srgbClr val="FFFFCC"/>
            </a:outerShdw>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6084717"/>
            <a:ext cx="626308" cy="584643"/>
          </a:xfrm>
          <a:prstGeom prst="rect">
            <a:avLst/>
          </a:prstGeom>
        </p:spPr>
      </p:pic>
      <p:sp>
        <p:nvSpPr>
          <p:cNvPr id="8" name="AutoShape 7"/>
          <p:cNvSpPr>
            <a:spLocks noChangeArrowheads="1"/>
          </p:cNvSpPr>
          <p:nvPr/>
        </p:nvSpPr>
        <p:spPr bwMode="auto">
          <a:xfrm>
            <a:off x="755576" y="5978306"/>
            <a:ext cx="7904176" cy="789207"/>
          </a:xfrm>
          <a:prstGeom prst="flowChartAlternateProcess">
            <a:avLst/>
          </a:prstGeom>
          <a:solidFill>
            <a:srgbClr val="FFFFCC"/>
          </a:solidFill>
          <a:ln w="25400">
            <a:solidFill>
              <a:srgbClr val="FF0000"/>
            </a:solidFill>
            <a:miter lim="800000"/>
            <a:headEnd/>
            <a:tailEnd/>
          </a:ln>
        </p:spPr>
        <p:txBody>
          <a:bodyPr lIns="36000" tIns="0" rIns="36000" bIns="0" anchor="ctr"/>
          <a:lstStyle/>
          <a:p>
            <a:pPr algn="just"/>
            <a:r>
              <a:rPr lang="ru-RU" sz="1400" dirty="0"/>
              <a:t>Таким образом, коды НЕПД (неполный рабочий день), НЕПН (неполная рабочая неделя) указываются в графе 6 подраздела 1.1 раздела 1 формы ЕФС-1 только по статье 93 Трудового кодекса Российской Федерации</a:t>
            </a:r>
          </a:p>
        </p:txBody>
      </p:sp>
    </p:spTree>
    <p:extLst>
      <p:ext uri="{BB962C8B-B14F-4D97-AF65-F5344CB8AC3E}">
        <p14:creationId xmlns:p14="http://schemas.microsoft.com/office/powerpoint/2010/main" val="360690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3"/>
          <p:cNvSpPr>
            <a:spLocks noChangeArrowheads="1"/>
          </p:cNvSpPr>
          <p:nvPr/>
        </p:nvSpPr>
        <p:spPr bwMode="auto">
          <a:xfrm>
            <a:off x="251618" y="1844824"/>
            <a:ext cx="8713787" cy="3744416"/>
          </a:xfrm>
          <a:prstGeom prst="roundRect">
            <a:avLst>
              <a:gd name="adj" fmla="val 11273"/>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algn="just">
              <a:lnSpc>
                <a:spcPct val="130000"/>
              </a:lnSpc>
            </a:pPr>
            <a:r>
              <a:rPr lang="ru-RU" sz="1600" dirty="0" smtClean="0"/>
              <a:t>Пункт 51. В случае если требуется отменить запись в ранее представленных страхователем сведениях о трудовой (иной) деятельности по зарегистрированному лицу, страхователем представляется подраздел 1.1 подраздела 1, заполненный в полном соответствии с первоначальными сведениями, которые требуется отменить, при этом в графе 11 «Признак отмены записи» проставляется знак «X».</a:t>
            </a:r>
          </a:p>
          <a:p>
            <a:pPr algn="just">
              <a:lnSpc>
                <a:spcPct val="130000"/>
              </a:lnSpc>
            </a:pPr>
            <a:endParaRPr lang="ru-RU" sz="1600" dirty="0" smtClean="0"/>
          </a:p>
          <a:p>
            <a:pPr algn="just">
              <a:lnSpc>
                <a:spcPct val="130000"/>
              </a:lnSpc>
            </a:pPr>
            <a:r>
              <a:rPr lang="ru-RU" sz="1600" b="1" dirty="0" smtClean="0"/>
              <a:t>Пункт 52. В случае если требуется скорректировать (исправить) ранее представленные сведения о трудовой (иной) деятельности по зарегистрированному лицу, необходимо отменить ранее представленные сведения в соответствии с пунктом 51 настоящего порядка и в следующей строке заполнить скорректированные (исправленные) сведения.</a:t>
            </a:r>
            <a:endParaRPr lang="ru-RU" sz="1600" b="1" dirty="0"/>
          </a:p>
        </p:txBody>
      </p:sp>
      <p:sp>
        <p:nvSpPr>
          <p:cNvPr id="6"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14</a:t>
            </a:fld>
            <a:endParaRPr lang="ru-RU" sz="1300" dirty="0"/>
          </a:p>
        </p:txBody>
      </p:sp>
      <p:sp>
        <p:nvSpPr>
          <p:cNvPr id="7" name="Rectangle 2"/>
          <p:cNvSpPr txBox="1">
            <a:spLocks noChangeArrowheads="1"/>
          </p:cNvSpPr>
          <p:nvPr/>
        </p:nvSpPr>
        <p:spPr bwMode="auto">
          <a:xfrm>
            <a:off x="971550" y="116632"/>
            <a:ext cx="7715250" cy="95528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9pPr>
          </a:lstStyle>
          <a:p>
            <a:pPr eaLnBrk="1" hangingPunct="1">
              <a:lnSpc>
                <a:spcPct val="90000"/>
              </a:lnSpc>
              <a:defRPr/>
            </a:pPr>
            <a:r>
              <a:rPr lang="ru-RU" sz="2400" kern="0" dirty="0" smtClean="0"/>
              <a:t>Самостоятельное исправление сведений</a:t>
            </a:r>
          </a:p>
          <a:p>
            <a:pPr eaLnBrk="1" hangingPunct="1">
              <a:lnSpc>
                <a:spcPct val="90000"/>
              </a:lnSpc>
              <a:defRPr/>
            </a:pPr>
            <a:r>
              <a:rPr lang="ru-RU" sz="2400" kern="0" dirty="0" smtClean="0"/>
              <a:t>по подразделу 1.1 раздела 1 формы ЕФС-1</a:t>
            </a:r>
            <a:endParaRPr lang="ru-RU" sz="2400" kern="0" dirty="0"/>
          </a:p>
        </p:txBody>
      </p:sp>
    </p:spTree>
    <p:extLst>
      <p:ext uri="{BB962C8B-B14F-4D97-AF65-F5344CB8AC3E}">
        <p14:creationId xmlns:p14="http://schemas.microsoft.com/office/powerpoint/2010/main" val="3775324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133053" y="299229"/>
            <a:ext cx="8856984" cy="6120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endParaRPr lang="ru-RU" sz="1800" b="1" u="sng" dirty="0" smtClean="0">
              <a:solidFill>
                <a:schemeClr val="tx1"/>
              </a:solidFill>
              <a:latin typeface="Times New Roman" panose="02020603050405020304" pitchFamily="18" charset="0"/>
              <a:cs typeface="Times New Roman" panose="02020603050405020304" pitchFamily="18" charset="0"/>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defRPr/>
            </a:pPr>
            <a:endParaRPr lang="ru-RU" altLang="ru-RU" sz="1900" dirty="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900" dirty="0" smtClean="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200" dirty="0" smtClean="0">
              <a:solidFill>
                <a:srgbClr val="002060"/>
              </a:solidFill>
              <a:latin typeface="Franklin Gothic Book" panose="020B0503020102020204" pitchFamily="34" charset="0"/>
            </a:endParaRPr>
          </a:p>
          <a:p>
            <a:pPr algn="just">
              <a:defRPr/>
            </a:pPr>
            <a:endParaRPr lang="ru-RU" altLang="ru-RU" sz="1600" dirty="0">
              <a:solidFill>
                <a:srgbClr val="002060"/>
              </a:solidFill>
              <a:latin typeface="Franklin Gothic Book" panose="020B0503020102020204" pitchFamily="34" charset="0"/>
            </a:endParaRPr>
          </a:p>
        </p:txBody>
      </p:sp>
      <p:sp>
        <p:nvSpPr>
          <p:cNvPr id="8" name="TextBox 7"/>
          <p:cNvSpPr txBox="1"/>
          <p:nvPr/>
        </p:nvSpPr>
        <p:spPr>
          <a:xfrm>
            <a:off x="1403649" y="116632"/>
            <a:ext cx="7658164" cy="815608"/>
          </a:xfrm>
          <a:prstGeom prst="rect">
            <a:avLst/>
          </a:prstGeom>
          <a:solidFill>
            <a:schemeClr val="bg1">
              <a:lumMod val="95000"/>
            </a:schemeClr>
          </a:solidFill>
          <a:effectLst>
            <a:outerShdw blurRad="50800" dist="50800" dir="5400000" algn="ctr" rotWithShape="0">
              <a:schemeClr val="bg2"/>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Пример. </a:t>
            </a:r>
            <a:r>
              <a:rPr lang="ru-RU" sz="1100" dirty="0"/>
              <a:t>В отношении </a:t>
            </a:r>
            <a:r>
              <a:rPr lang="ru-RU" sz="1100" dirty="0" smtClean="0"/>
              <a:t>работника (принят врачом по совместительству) 24.01.2025 года  </a:t>
            </a:r>
            <a:r>
              <a:rPr lang="ru-RU" sz="1100" dirty="0"/>
              <a:t>представлены  сведения о трудовой  (иной) деятельности по форме </a:t>
            </a:r>
            <a:r>
              <a:rPr lang="ru-RU" sz="1100" dirty="0" smtClean="0"/>
              <a:t>ЕФС-1 с </a:t>
            </a:r>
            <a:r>
              <a:rPr lang="ru-RU" sz="1100" dirty="0"/>
              <a:t>кадровым мероприятием </a:t>
            </a:r>
            <a:r>
              <a:rPr lang="ru-RU" sz="1100" dirty="0" smtClean="0"/>
              <a:t>«Прием». </a:t>
            </a:r>
            <a:r>
              <a:rPr lang="ru-RU" sz="1100" dirty="0"/>
              <a:t>При анализе выявлено, </a:t>
            </a:r>
            <a:r>
              <a:rPr lang="ru-RU" sz="1100" dirty="0" smtClean="0"/>
              <a:t>что в ранее представленных сведениях неверно указан код ОКЗ. </a:t>
            </a:r>
            <a:r>
              <a:rPr lang="ru-RU" sz="1100" dirty="0"/>
              <a:t>Необходимо представить уточненные сведения с указанием в </a:t>
            </a:r>
            <a:r>
              <a:rPr lang="ru-RU" sz="1100" dirty="0" smtClean="0"/>
              <a:t>графе 6 корректного кода ОКЗ (вместо  2261 должен быть указан 2235).</a:t>
            </a:r>
            <a:endParaRPr lang="ru-RU" sz="1100" dirty="0"/>
          </a:p>
        </p:txBody>
      </p:sp>
      <p:sp>
        <p:nvSpPr>
          <p:cNvPr id="12" name="AutoShape 4"/>
          <p:cNvSpPr>
            <a:spLocks noChangeArrowheads="1"/>
          </p:cNvSpPr>
          <p:nvPr/>
        </p:nvSpPr>
        <p:spPr bwMode="auto">
          <a:xfrm>
            <a:off x="1979712" y="1052736"/>
            <a:ext cx="5330825" cy="402430"/>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600" dirty="0" smtClean="0"/>
              <a:t>Первичные сведения</a:t>
            </a:r>
            <a:endParaRPr lang="ru-RU" altLang="ru-RU" sz="1600" b="1" dirty="0"/>
          </a:p>
        </p:txBody>
      </p:sp>
      <p:sp>
        <p:nvSpPr>
          <p:cNvPr id="13" name="AutoShape 4"/>
          <p:cNvSpPr>
            <a:spLocks noChangeArrowheads="1"/>
          </p:cNvSpPr>
          <p:nvPr/>
        </p:nvSpPr>
        <p:spPr bwMode="auto">
          <a:xfrm>
            <a:off x="1403649" y="3573016"/>
            <a:ext cx="6840759" cy="454480"/>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600" dirty="0" smtClean="0"/>
              <a:t>Исправление ранее представленных с ошибкой сведений по форме ЕФС-1</a:t>
            </a:r>
            <a:endParaRPr lang="ru-RU" altLang="ru-RU"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53" y="1556792"/>
            <a:ext cx="8976022" cy="18816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53" y="4149080"/>
            <a:ext cx="8976022" cy="24724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15</a:t>
            </a:fld>
            <a:endParaRPr lang="ru-RU" sz="1300" dirty="0"/>
          </a:p>
        </p:txBody>
      </p:sp>
    </p:spTree>
    <p:extLst>
      <p:ext uri="{BB962C8B-B14F-4D97-AF65-F5344CB8AC3E}">
        <p14:creationId xmlns:p14="http://schemas.microsoft.com/office/powerpoint/2010/main" val="1855822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31912" y="188640"/>
            <a:ext cx="7632575" cy="576064"/>
          </a:xfrm>
        </p:spPr>
        <p:txBody>
          <a:bodyPr/>
          <a:lstStyle/>
          <a:p>
            <a:pPr eaLnBrk="1" hangingPunct="1"/>
            <a:r>
              <a:rPr lang="ru-RU" sz="2600" dirty="0" smtClean="0">
                <a:latin typeface="Times New Roman" pitchFamily="18" charset="0"/>
              </a:rPr>
              <a:t>Сведения о трудовой (иной) деятельности</a:t>
            </a:r>
            <a:endParaRPr lang="ru-RU" sz="2600" dirty="0">
              <a:latin typeface="Times New Roman" pitchFamily="18" charset="0"/>
            </a:endParaRPr>
          </a:p>
        </p:txBody>
      </p:sp>
      <p:sp>
        <p:nvSpPr>
          <p:cNvPr id="4102" name="AutoShape 6"/>
          <p:cNvSpPr>
            <a:spLocks noChangeArrowheads="1"/>
          </p:cNvSpPr>
          <p:nvPr/>
        </p:nvSpPr>
        <p:spPr bwMode="auto">
          <a:xfrm>
            <a:off x="1115567" y="2348880"/>
            <a:ext cx="7819975" cy="1512168"/>
          </a:xfrm>
          <a:prstGeom prst="roundRect">
            <a:avLst>
              <a:gd name="adj" fmla="val 8736"/>
            </a:avLst>
          </a:prstGeom>
          <a:solidFill>
            <a:srgbClr val="FFFFCC"/>
          </a:solidFill>
          <a:ln w="9525">
            <a:solidFill>
              <a:schemeClr val="tx1"/>
            </a:solidFill>
            <a:miter lim="800000"/>
            <a:headEnd/>
            <a:tailEnd/>
          </a:ln>
          <a:effectLst/>
        </p:spPr>
        <p:txBody>
          <a:bodyPr wrap="square" lIns="36000" tIns="0" rIns="36000" bIns="0" anchor="t" anchorCtr="0">
            <a:noAutofit/>
          </a:bodyPr>
          <a:lstStyle/>
          <a:p>
            <a:pPr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dirty="0" smtClean="0">
                <a:solidFill>
                  <a:srgbClr val="000000"/>
                </a:solidFill>
                <a:latin typeface="Times New Roman" pitchFamily="16" charset="0"/>
                <a:cs typeface="Times New Roman" pitchFamily="16" charset="0"/>
              </a:rPr>
              <a:t>Сведения о кадровых мероприятиях (прием, увольнение, перевод), о которых страхователь во время не сообщит в СФР, могут привести к невозможности назначения и выплаты социального страхования застрахованному лицу или двойной выплате пособия.</a:t>
            </a:r>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16</a:t>
            </a:fld>
            <a:endParaRPr lang="ru-RU" sz="13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708920"/>
            <a:ext cx="720031" cy="672132"/>
          </a:xfrm>
          <a:prstGeom prst="rect">
            <a:avLst/>
          </a:prstGeom>
        </p:spPr>
      </p:pic>
    </p:spTree>
    <p:extLst>
      <p:ext uri="{BB962C8B-B14F-4D97-AF65-F5344CB8AC3E}">
        <p14:creationId xmlns:p14="http://schemas.microsoft.com/office/powerpoint/2010/main" val="332170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31912" y="188640"/>
            <a:ext cx="7632575" cy="576064"/>
          </a:xfrm>
        </p:spPr>
        <p:txBody>
          <a:bodyPr/>
          <a:lstStyle/>
          <a:p>
            <a:pPr eaLnBrk="1" hangingPunct="1"/>
            <a:r>
              <a:rPr lang="ru-RU" sz="2600" dirty="0" smtClean="0">
                <a:latin typeface="Times New Roman" pitchFamily="18" charset="0"/>
              </a:rPr>
              <a:t>Срок представления сведений о страховом стаже</a:t>
            </a:r>
            <a:endParaRPr lang="ru-RU" sz="2600" dirty="0">
              <a:latin typeface="Times New Roman" pitchFamily="18" charset="0"/>
            </a:endParaRPr>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17</a:t>
            </a:fld>
            <a:endParaRPr lang="ru-RU" sz="1300" dirty="0"/>
          </a:p>
        </p:txBody>
      </p:sp>
      <p:sp>
        <p:nvSpPr>
          <p:cNvPr id="6" name="AutoShape 7"/>
          <p:cNvSpPr>
            <a:spLocks noChangeArrowheads="1"/>
          </p:cNvSpPr>
          <p:nvPr/>
        </p:nvSpPr>
        <p:spPr bwMode="auto">
          <a:xfrm>
            <a:off x="516467" y="4581128"/>
            <a:ext cx="8232245" cy="936104"/>
          </a:xfrm>
          <a:prstGeom prst="flowChartAlternateProcess">
            <a:avLst/>
          </a:prstGeom>
          <a:solidFill>
            <a:srgbClr val="FFFFCC"/>
          </a:solidFill>
          <a:ln w="25400">
            <a:solidFill>
              <a:srgbClr val="FF0000"/>
            </a:solidFill>
            <a:miter lim="800000"/>
            <a:headEnd/>
            <a:tailEnd/>
          </a:ln>
        </p:spPr>
        <p:txBody>
          <a:bodyPr lIns="72000" tIns="0" rIns="72000" bIns="0" anchor="ctr"/>
          <a:lstStyle/>
          <a:p>
            <a:pPr algn="just"/>
            <a:r>
              <a:rPr lang="ru-RU" sz="1600" dirty="0" smtClean="0"/>
              <a:t>   </a:t>
            </a:r>
          </a:p>
          <a:p>
            <a:pPr algn="just"/>
            <a:r>
              <a:rPr lang="ru-RU" sz="1500" dirty="0" smtClean="0"/>
              <a:t>Пункт 55 Порядка. При </a:t>
            </a:r>
            <a:r>
              <a:rPr lang="ru-RU" sz="1500" dirty="0"/>
              <a:t>наступлении срока представления сведений в отношении застрахованного лица, на которого была представлена форма с типом сведений «Назначении пенсии» или «Назначение выплат по ОСС», должна быть представлена форма с типом сведений «Исходная».</a:t>
            </a:r>
          </a:p>
          <a:p>
            <a:pPr algn="ctr"/>
            <a:r>
              <a:rPr lang="ru-RU" b="1" dirty="0" smtClean="0"/>
              <a:t> </a:t>
            </a:r>
            <a:endParaRPr lang="ru-RU" b="1"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6" y="5301208"/>
            <a:ext cx="580783" cy="542147"/>
          </a:xfrm>
          <a:prstGeom prst="rect">
            <a:avLst/>
          </a:prstGeom>
        </p:spPr>
      </p:pic>
      <p:sp>
        <p:nvSpPr>
          <p:cNvPr id="7" name="AutoShape 3"/>
          <p:cNvSpPr>
            <a:spLocks noChangeArrowheads="1"/>
          </p:cNvSpPr>
          <p:nvPr/>
        </p:nvSpPr>
        <p:spPr bwMode="auto">
          <a:xfrm>
            <a:off x="250701" y="1052736"/>
            <a:ext cx="8713787" cy="3384376"/>
          </a:xfrm>
          <a:prstGeom prst="roundRect">
            <a:avLst>
              <a:gd name="adj" fmla="val 11273"/>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rgbClr val="000000"/>
                </a:solidFill>
                <a:latin typeface="Times New Roman" pitchFamily="16" charset="0"/>
                <a:cs typeface="Times New Roman" pitchFamily="16" charset="0"/>
              </a:rPr>
              <a:t>1. По </a:t>
            </a:r>
            <a:r>
              <a:rPr lang="ru-RU" dirty="0">
                <a:solidFill>
                  <a:srgbClr val="000000"/>
                </a:solidFill>
                <a:latin typeface="Times New Roman" pitchFamily="16" charset="0"/>
                <a:cs typeface="Times New Roman" pitchFamily="16" charset="0"/>
              </a:rPr>
              <a:t>окончании календарного года </a:t>
            </a:r>
            <a:r>
              <a:rPr lang="ru-RU" dirty="0">
                <a:solidFill>
                  <a:srgbClr val="C00000"/>
                </a:solidFill>
                <a:latin typeface="Times New Roman" pitchFamily="16" charset="0"/>
                <a:cs typeface="Times New Roman" pitchFamily="16" charset="0"/>
              </a:rPr>
              <a:t>не позднее 25-го числа месяца</a:t>
            </a:r>
            <a:r>
              <a:rPr lang="ru-RU" dirty="0">
                <a:solidFill>
                  <a:srgbClr val="000000"/>
                </a:solidFill>
                <a:latin typeface="Times New Roman" pitchFamily="16" charset="0"/>
                <a:cs typeface="Times New Roman" pitchFamily="16" charset="0"/>
              </a:rPr>
              <a:t>, следующего за отчетным </a:t>
            </a:r>
            <a:r>
              <a:rPr lang="ru-RU" dirty="0" smtClean="0">
                <a:solidFill>
                  <a:srgbClr val="000000"/>
                </a:solidFill>
                <a:latin typeface="Times New Roman" pitchFamily="16" charset="0"/>
                <a:cs typeface="Times New Roman" pitchFamily="16" charset="0"/>
              </a:rPr>
              <a:t>периодом в отношении застрахованных лиц, определенных пунктом 3 статьи 11 Закона №27-ФЗ.</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rgbClr val="000000"/>
                </a:solidFill>
                <a:latin typeface="Times New Roman" pitchFamily="16" charset="0"/>
                <a:cs typeface="Times New Roman" pitchFamily="16" charset="0"/>
              </a:rPr>
              <a:t>2. Сведения </a:t>
            </a:r>
            <a:r>
              <a:rPr lang="ru-RU" dirty="0">
                <a:solidFill>
                  <a:srgbClr val="000000"/>
                </a:solidFill>
                <a:latin typeface="Times New Roman" pitchFamily="16" charset="0"/>
                <a:cs typeface="Times New Roman" pitchFamily="16" charset="0"/>
              </a:rPr>
              <a:t>представляются на застрахованное лицо, подавшее заявление об установлении </a:t>
            </a:r>
            <a:r>
              <a:rPr lang="ru-RU" dirty="0" smtClean="0">
                <a:solidFill>
                  <a:srgbClr val="000000"/>
                </a:solidFill>
                <a:latin typeface="Times New Roman" pitchFamily="16" charset="0"/>
                <a:cs typeface="Times New Roman" pitchFamily="16" charset="0"/>
              </a:rPr>
              <a:t>пенсии. Сведения </a:t>
            </a:r>
            <a:r>
              <a:rPr lang="ru-RU" dirty="0">
                <a:solidFill>
                  <a:srgbClr val="000000"/>
                </a:solidFill>
                <a:latin typeface="Times New Roman" pitchFamily="16" charset="0"/>
                <a:cs typeface="Times New Roman" pitchFamily="16" charset="0"/>
              </a:rPr>
              <a:t>о стаже представляются </a:t>
            </a:r>
            <a:r>
              <a:rPr lang="ru-RU" dirty="0">
                <a:solidFill>
                  <a:srgbClr val="C00000"/>
                </a:solidFill>
                <a:latin typeface="Times New Roman" pitchFamily="16" charset="0"/>
                <a:cs typeface="Times New Roman" pitchFamily="16" charset="0"/>
              </a:rPr>
              <a:t>в течение трех календарных дней </a:t>
            </a:r>
            <a:r>
              <a:rPr lang="ru-RU" dirty="0">
                <a:solidFill>
                  <a:srgbClr val="000000"/>
                </a:solidFill>
                <a:latin typeface="Times New Roman" pitchFamily="16" charset="0"/>
                <a:cs typeface="Times New Roman" pitchFamily="16" charset="0"/>
              </a:rPr>
              <a:t>со дня поступления к нему запроса органа </a:t>
            </a:r>
            <a:r>
              <a:rPr lang="ru-RU" dirty="0" smtClean="0">
                <a:solidFill>
                  <a:srgbClr val="000000"/>
                </a:solidFill>
                <a:latin typeface="Times New Roman" pitchFamily="16" charset="0"/>
                <a:cs typeface="Times New Roman" pitchFamily="16" charset="0"/>
              </a:rPr>
              <a:t>СФР либо </a:t>
            </a:r>
            <a:r>
              <a:rPr lang="ru-RU" dirty="0">
                <a:solidFill>
                  <a:srgbClr val="000000"/>
                </a:solidFill>
                <a:latin typeface="Times New Roman" pitchFamily="16" charset="0"/>
                <a:cs typeface="Times New Roman" pitchFamily="16" charset="0"/>
              </a:rPr>
              <a:t>обращения застрахованного лица</a:t>
            </a:r>
            <a:r>
              <a:rPr lang="ru-RU" dirty="0" smtClean="0">
                <a:solidFill>
                  <a:srgbClr val="000000"/>
                </a:solidFill>
                <a:latin typeface="Times New Roman" pitchFamily="16" charset="0"/>
                <a:cs typeface="Times New Roman" pitchFamily="16" charset="0"/>
              </a:rPr>
              <a:t>.</a:t>
            </a:r>
          </a:p>
          <a:p>
            <a:pPr marL="87313" algn="just">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rgbClr val="000000"/>
                </a:solidFill>
                <a:latin typeface="Times New Roman" pitchFamily="16" charset="0"/>
                <a:cs typeface="Times New Roman" pitchFamily="16" charset="0"/>
              </a:rPr>
              <a:t>3.</a:t>
            </a:r>
            <a:r>
              <a:rPr lang="ru-RU" dirty="0">
                <a:solidFill>
                  <a:srgbClr val="000000"/>
                </a:solidFill>
                <a:latin typeface="Times New Roman" pitchFamily="16" charset="0"/>
                <a:cs typeface="Times New Roman" pitchFamily="16" charset="0"/>
              </a:rPr>
              <a:t> Сведения представляются на застрахованное лицо, подавшее заявление </a:t>
            </a:r>
            <a:r>
              <a:rPr lang="ru-RU" dirty="0" smtClean="0">
                <a:solidFill>
                  <a:srgbClr val="000000"/>
                </a:solidFill>
                <a:latin typeface="Times New Roman" pitchFamily="16" charset="0"/>
                <a:cs typeface="Times New Roman" pitchFamily="16" charset="0"/>
              </a:rPr>
              <a:t>о предоставлении отпуска по беременности и родам или отпуска по уходу за ребенком. </a:t>
            </a:r>
            <a:r>
              <a:rPr lang="ru-RU" dirty="0">
                <a:solidFill>
                  <a:srgbClr val="000000"/>
                </a:solidFill>
                <a:latin typeface="Times New Roman" pitchFamily="16" charset="0"/>
                <a:cs typeface="Times New Roman" pitchFamily="16" charset="0"/>
              </a:rPr>
              <a:t>Сведения о стаже представляются </a:t>
            </a:r>
            <a:r>
              <a:rPr lang="ru-RU" dirty="0">
                <a:solidFill>
                  <a:srgbClr val="C00000"/>
                </a:solidFill>
                <a:latin typeface="Times New Roman" pitchFamily="16" charset="0"/>
                <a:cs typeface="Times New Roman" pitchFamily="16" charset="0"/>
              </a:rPr>
              <a:t>в течение трех </a:t>
            </a:r>
            <a:r>
              <a:rPr lang="ru-RU" dirty="0" smtClean="0">
                <a:solidFill>
                  <a:srgbClr val="C00000"/>
                </a:solidFill>
                <a:latin typeface="Times New Roman" pitchFamily="16" charset="0"/>
                <a:cs typeface="Times New Roman" pitchFamily="16" charset="0"/>
              </a:rPr>
              <a:t>рабочих дней </a:t>
            </a:r>
            <a:r>
              <a:rPr lang="ru-RU" dirty="0">
                <a:solidFill>
                  <a:srgbClr val="000000"/>
                </a:solidFill>
                <a:latin typeface="Times New Roman" pitchFamily="16" charset="0"/>
                <a:cs typeface="Times New Roman" pitchFamily="16" charset="0"/>
              </a:rPr>
              <a:t>со дня </a:t>
            </a:r>
            <a:r>
              <a:rPr lang="ru-RU" dirty="0" smtClean="0">
                <a:solidFill>
                  <a:srgbClr val="000000"/>
                </a:solidFill>
                <a:latin typeface="Times New Roman" pitchFamily="16" charset="0"/>
                <a:cs typeface="Times New Roman" pitchFamily="16" charset="0"/>
              </a:rPr>
              <a:t>обращения ЗЛ с соответствующим заявлением.</a:t>
            </a:r>
            <a:endParaRPr lang="ru-RU" dirty="0">
              <a:solidFill>
                <a:srgbClr val="000000"/>
              </a:solidFill>
              <a:latin typeface="Times New Roman" pitchFamily="16" charset="0"/>
              <a:cs typeface="Times New Roman" pitchFamily="16" charset="0"/>
            </a:endParaRP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dirty="0">
              <a:solidFill>
                <a:srgbClr val="000000"/>
              </a:solidFill>
              <a:latin typeface="Times New Roman" pitchFamily="16" charset="0"/>
              <a:cs typeface="Times New Roman" pitchFamily="16" charset="0"/>
            </a:endParaRPr>
          </a:p>
          <a:p>
            <a:pPr marL="87313" algn="just">
              <a:spcAft>
                <a:spcPts val="60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dirty="0" smtClean="0">
                <a:solidFill>
                  <a:srgbClr val="000000"/>
                </a:solidFill>
                <a:latin typeface="Times New Roman" pitchFamily="16" charset="0"/>
                <a:cs typeface="Times New Roman" pitchFamily="16" charset="0"/>
              </a:rPr>
              <a:t> </a:t>
            </a:r>
            <a:endParaRPr lang="ru-RU" dirty="0">
              <a:solidFill>
                <a:srgbClr val="000000"/>
              </a:solidFill>
              <a:latin typeface="Times New Roman" pitchFamily="16" charset="0"/>
              <a:cs typeface="Times New Roman" pitchFamily="16" charset="0"/>
            </a:endParaRPr>
          </a:p>
        </p:txBody>
      </p:sp>
      <p:sp>
        <p:nvSpPr>
          <p:cNvPr id="8" name="AutoShape 7"/>
          <p:cNvSpPr>
            <a:spLocks noChangeArrowheads="1"/>
          </p:cNvSpPr>
          <p:nvPr/>
        </p:nvSpPr>
        <p:spPr bwMode="auto">
          <a:xfrm>
            <a:off x="516467" y="5661247"/>
            <a:ext cx="8232246" cy="960215"/>
          </a:xfrm>
          <a:prstGeom prst="flowChartAlternateProcess">
            <a:avLst/>
          </a:prstGeom>
          <a:solidFill>
            <a:srgbClr val="FFFFCC"/>
          </a:solidFill>
          <a:ln w="25400">
            <a:solidFill>
              <a:srgbClr val="FF0000"/>
            </a:solidFill>
            <a:miter lim="800000"/>
            <a:headEnd/>
            <a:tailEnd/>
          </a:ln>
        </p:spPr>
        <p:txBody>
          <a:bodyPr lIns="72000" tIns="0" rIns="72000" bIns="0" anchor="ctr"/>
          <a:lstStyle/>
          <a:p>
            <a:pPr lvl="0" algn="just"/>
            <a:r>
              <a:rPr lang="ru-RU" sz="1500" dirty="0" smtClean="0">
                <a:solidFill>
                  <a:srgbClr val="000000"/>
                </a:solidFill>
              </a:rPr>
              <a:t>Пункт 8 Порядка. Подраздел </a:t>
            </a:r>
            <a:r>
              <a:rPr lang="ru-RU" sz="1500" dirty="0">
                <a:solidFill>
                  <a:srgbClr val="000000"/>
                </a:solidFill>
              </a:rPr>
              <a:t>2 раздела 1 заполняется и представляется страхователями вместе с подразделом 1.2 подраздела 1 при представлении сведений о застрахованных лицах, занятых на соответствующих видах работ, предусмотренных частью 1 статьи 30 и статьей 31 Федерального закона от 28.12.2013 г. №400-ФЗ «О страховых пенсиях».</a:t>
            </a:r>
          </a:p>
        </p:txBody>
      </p:sp>
    </p:spTree>
    <p:extLst>
      <p:ext uri="{BB962C8B-B14F-4D97-AF65-F5344CB8AC3E}">
        <p14:creationId xmlns:p14="http://schemas.microsoft.com/office/powerpoint/2010/main" val="1658172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31913" y="188640"/>
            <a:ext cx="6984504" cy="576064"/>
          </a:xfrm>
        </p:spPr>
        <p:txBody>
          <a:bodyPr/>
          <a:lstStyle/>
          <a:p>
            <a:pPr eaLnBrk="1" hangingPunct="1"/>
            <a:r>
              <a:rPr lang="ru-RU" sz="2600" dirty="0" smtClean="0">
                <a:latin typeface="Times New Roman" pitchFamily="18" charset="0"/>
              </a:rPr>
              <a:t>Сведения о страховом стаже</a:t>
            </a:r>
            <a:endParaRPr lang="ru-RU" sz="2600" dirty="0">
              <a:latin typeface="Times New Roman" pitchFamily="18" charset="0"/>
            </a:endParaRPr>
          </a:p>
        </p:txBody>
      </p:sp>
      <p:sp>
        <p:nvSpPr>
          <p:cNvPr id="7" name="AutoShape 3"/>
          <p:cNvSpPr>
            <a:spLocks noChangeArrowheads="1"/>
          </p:cNvSpPr>
          <p:nvPr/>
        </p:nvSpPr>
        <p:spPr bwMode="auto">
          <a:xfrm>
            <a:off x="251618" y="1052735"/>
            <a:ext cx="8713787" cy="5714777"/>
          </a:xfrm>
          <a:prstGeom prst="roundRect">
            <a:avLst>
              <a:gd name="adj" fmla="val 424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Подпункт </a:t>
            </a:r>
            <a:r>
              <a:rPr lang="ru-RU" sz="1600" dirty="0">
                <a:solidFill>
                  <a:srgbClr val="000000"/>
                </a:solidFill>
                <a:latin typeface="Times New Roman" pitchFamily="16" charset="0"/>
                <a:cs typeface="Times New Roman" pitchFamily="16" charset="0"/>
              </a:rPr>
              <a:t>3 пункта 2 статьи 11 Закона №</a:t>
            </a:r>
            <a:r>
              <a:rPr lang="ru-RU" sz="1600" dirty="0" smtClean="0">
                <a:solidFill>
                  <a:srgbClr val="000000"/>
                </a:solidFill>
                <a:latin typeface="Times New Roman" pitchFamily="16" charset="0"/>
                <a:cs typeface="Times New Roman" pitchFamily="16" charset="0"/>
              </a:rPr>
              <a:t>27-ФЗ обязанность представлять </a:t>
            </a:r>
            <a:r>
              <a:rPr lang="ru-RU" sz="1600" b="1" dirty="0" smtClean="0">
                <a:solidFill>
                  <a:srgbClr val="000000"/>
                </a:solidFill>
                <a:latin typeface="Times New Roman" pitchFamily="16" charset="0"/>
                <a:cs typeface="Times New Roman" pitchFamily="16" charset="0"/>
              </a:rPr>
              <a:t>сведения </a:t>
            </a:r>
            <a:r>
              <a:rPr lang="ru-RU" sz="1600" b="1" dirty="0">
                <a:solidFill>
                  <a:srgbClr val="000000"/>
                </a:solidFill>
                <a:latin typeface="Times New Roman" pitchFamily="16" charset="0"/>
                <a:cs typeface="Times New Roman" pitchFamily="16" charset="0"/>
              </a:rPr>
              <a:t>о периодах работы (деятельности), в том числе периоды работы (деятельности), включаемые в стаж для определения права на досрочное назначение пенсии или на повышение фиксированной выплаты к </a:t>
            </a:r>
            <a:r>
              <a:rPr lang="ru-RU" sz="1600" b="1" dirty="0" smtClean="0">
                <a:solidFill>
                  <a:srgbClr val="000000"/>
                </a:solidFill>
                <a:latin typeface="Times New Roman" pitchFamily="16" charset="0"/>
                <a:cs typeface="Times New Roman" pitchFamily="16" charset="0"/>
              </a:rPr>
              <a:t>пенсии </a:t>
            </a:r>
            <a:r>
              <a:rPr lang="ru-RU" sz="1600" dirty="0">
                <a:solidFill>
                  <a:srgbClr val="000000"/>
                </a:solidFill>
                <a:latin typeface="Times New Roman" pitchFamily="16" charset="0"/>
                <a:cs typeface="Times New Roman" pitchFamily="16" charset="0"/>
              </a:rPr>
              <a:t> в отношении застрахованных лиц, которые в отчетном </a:t>
            </a:r>
            <a:r>
              <a:rPr lang="ru-RU" sz="1600" dirty="0" smtClean="0">
                <a:solidFill>
                  <a:srgbClr val="000000"/>
                </a:solidFill>
                <a:latin typeface="Times New Roman" pitchFamily="16" charset="0"/>
                <a:cs typeface="Times New Roman" pitchFamily="16" charset="0"/>
              </a:rPr>
              <a:t>периоде (пункт </a:t>
            </a:r>
            <a:r>
              <a:rPr lang="ru-RU" sz="1600" dirty="0">
                <a:solidFill>
                  <a:srgbClr val="000000"/>
                </a:solidFill>
                <a:latin typeface="Times New Roman" pitchFamily="16" charset="0"/>
                <a:cs typeface="Times New Roman" pitchFamily="16" charset="0"/>
              </a:rPr>
              <a:t>3 статьи 11 Закона №</a:t>
            </a:r>
            <a:r>
              <a:rPr lang="ru-RU" sz="1600" dirty="0" smtClean="0">
                <a:solidFill>
                  <a:srgbClr val="000000"/>
                </a:solidFill>
                <a:latin typeface="Times New Roman" pitchFamily="16" charset="0"/>
                <a:cs typeface="Times New Roman" pitchFamily="16" charset="0"/>
              </a:rPr>
              <a:t>27-ФЗ):</a:t>
            </a:r>
          </a:p>
          <a:p>
            <a:pPr marL="373063" indent="-285750" algn="just">
              <a:spcAft>
                <a:spcPts val="0"/>
              </a:spcAft>
              <a:buClrTx/>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Выполняли работу на условиях, отклоняющихся от общих, за периоды работы:</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 дающие право на досрочное назначение  страховой пенсии;</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 территориальных условиях РКС, МКС, СЕЛО, ЧАЭС;</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a:t>
            </a:r>
            <a:r>
              <a:rPr lang="ru-RU" sz="1600" dirty="0" smtClean="0">
                <a:solidFill>
                  <a:srgbClr val="000000"/>
                </a:solidFill>
                <a:latin typeface="Times New Roman" pitchFamily="16" charset="0"/>
                <a:cs typeface="Times New Roman" pitchFamily="16" charset="0"/>
              </a:rPr>
              <a:t>-вахтовым методом, полный сезон на предприятиях сезонных отраслей промышленности, полный навигационный период на водном транспорте.</a:t>
            </a:r>
            <a:endParaRPr lang="ru-RU" sz="1600" dirty="0">
              <a:solidFill>
                <a:srgbClr val="000000"/>
              </a:solidFill>
              <a:latin typeface="Times New Roman" pitchFamily="16" charset="0"/>
              <a:cs typeface="Times New Roman" pitchFamily="16" charset="0"/>
            </a:endParaRPr>
          </a:p>
          <a:p>
            <a:pPr marL="373063" indent="-285750" algn="just">
              <a:spcAft>
                <a:spcPts val="0"/>
              </a:spcAft>
              <a:buClrTx/>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Имели следующие периоды: </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 уход за ребенком от 1,5 до 3-х лет;</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 отпусков без сохранения заработной платы;</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 работали в период лишения свободы</a:t>
            </a:r>
            <a:r>
              <a:rPr lang="ru-RU" sz="1600" dirty="0" smtClean="0">
                <a:solidFill>
                  <a:srgbClr val="000000"/>
                </a:solidFill>
                <a:latin typeface="Times New Roman" pitchFamily="16" charset="0"/>
                <a:cs typeface="Times New Roman" pitchFamily="16" charset="0"/>
              </a:rPr>
              <a:t>;</a:t>
            </a:r>
          </a:p>
          <a:p>
            <a:pPr marL="87313" algn="just">
              <a:spcAft>
                <a:spcPts val="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a:t>
            </a:r>
            <a:r>
              <a:rPr lang="ru-RU" sz="1600" dirty="0" smtClean="0">
                <a:solidFill>
                  <a:srgbClr val="000000"/>
                </a:solidFill>
                <a:latin typeface="Times New Roman" pitchFamily="16" charset="0"/>
                <a:cs typeface="Times New Roman" pitchFamily="16" charset="0"/>
              </a:rPr>
              <a:t>- </a:t>
            </a:r>
            <a:r>
              <a:rPr lang="ru-RU" sz="1600" dirty="0" smtClean="0"/>
              <a:t>простой </a:t>
            </a:r>
            <a:r>
              <a:rPr lang="ru-RU" sz="1600" dirty="0"/>
              <a:t>или </a:t>
            </a:r>
            <a:r>
              <a:rPr lang="ru-RU" sz="1600" dirty="0" smtClean="0"/>
              <a:t>отстранение </a:t>
            </a:r>
            <a:r>
              <a:rPr lang="ru-RU" sz="1600" dirty="0"/>
              <a:t>от работы</a:t>
            </a:r>
            <a:r>
              <a:rPr lang="ru-RU" sz="1600" dirty="0" smtClean="0"/>
              <a:t>;</a:t>
            </a:r>
          </a:p>
          <a:p>
            <a:pPr marL="87313" algn="just">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	</a:t>
            </a:r>
            <a:r>
              <a:rPr lang="ru-RU" sz="1600" dirty="0" smtClean="0">
                <a:solidFill>
                  <a:srgbClr val="000000"/>
                </a:solidFill>
                <a:latin typeface="Times New Roman" pitchFamily="16" charset="0"/>
                <a:cs typeface="Times New Roman" pitchFamily="16" charset="0"/>
              </a:rPr>
              <a:t>- </a:t>
            </a:r>
            <a:r>
              <a:rPr lang="ru-RU" sz="1600" dirty="0" smtClean="0"/>
              <a:t>освобождение </a:t>
            </a:r>
            <a:r>
              <a:rPr lang="ru-RU" sz="1600" dirty="0"/>
              <a:t>от работы с сохранением места работы (должности) на время исполнения государственных или общественных обязанностей;</a:t>
            </a:r>
          </a:p>
          <a:p>
            <a:pPr marL="87313" algn="just">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t>	- приостановление </a:t>
            </a:r>
            <a:r>
              <a:rPr lang="ru-RU" sz="1600" dirty="0"/>
              <a:t>действия трудового договора в соответствии </a:t>
            </a:r>
            <a:r>
              <a:rPr lang="ru-RU" sz="1600" dirty="0" smtClean="0"/>
              <a:t>со </a:t>
            </a:r>
            <a:r>
              <a:rPr lang="ru-RU" sz="1600" dirty="0"/>
              <a:t>статьей 351.7 Трудового кодекса Российской </a:t>
            </a:r>
            <a:r>
              <a:rPr lang="ru-RU" sz="1600" dirty="0" smtClean="0"/>
              <a:t>Федерации;</a:t>
            </a:r>
          </a:p>
          <a:p>
            <a:pPr marL="87313" algn="just">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t>                - получения пособия по безработице.</a:t>
            </a:r>
            <a:endParaRPr lang="ru-RU" sz="1600" dirty="0"/>
          </a:p>
          <a:p>
            <a:pPr marL="373063" indent="-285750" algn="just">
              <a:spcAft>
                <a:spcPts val="0"/>
              </a:spcAft>
              <a:buClrTx/>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Замещали </a:t>
            </a:r>
            <a:r>
              <a:rPr lang="ru-RU" sz="1600" dirty="0">
                <a:solidFill>
                  <a:srgbClr val="000000"/>
                </a:solidFill>
                <a:latin typeface="Times New Roman" pitchFamily="16" charset="0"/>
                <a:cs typeface="Times New Roman" pitchFamily="16" charset="0"/>
              </a:rPr>
              <a:t>государственные и муниципальные должности, должности государственной гражданской службы и муниципальной </a:t>
            </a:r>
            <a:r>
              <a:rPr lang="ru-RU" sz="1600" dirty="0" smtClean="0">
                <a:solidFill>
                  <a:srgbClr val="000000"/>
                </a:solidFill>
                <a:latin typeface="Times New Roman" pitchFamily="16" charset="0"/>
                <a:cs typeface="Times New Roman" pitchFamily="16" charset="0"/>
              </a:rPr>
              <a:t>службы.</a:t>
            </a:r>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18</a:t>
            </a:fld>
            <a:endParaRPr lang="ru-RU" sz="1300" dirty="0"/>
          </a:p>
        </p:txBody>
      </p:sp>
    </p:spTree>
    <p:extLst>
      <p:ext uri="{BB962C8B-B14F-4D97-AF65-F5344CB8AC3E}">
        <p14:creationId xmlns:p14="http://schemas.microsoft.com/office/powerpoint/2010/main" val="1040365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12643"/>
            <a:ext cx="8712968" cy="696077"/>
          </a:xfrm>
        </p:spPr>
        <p:txBody>
          <a:bodyPr>
            <a:noAutofit/>
          </a:bodyPr>
          <a:lstStyle/>
          <a:p>
            <a:r>
              <a:rPr lang="ru-RU" sz="2400" b="1" dirty="0" smtClean="0">
                <a:latin typeface="Times New Roman" pitchFamily="18" charset="0"/>
                <a:cs typeface="Times New Roman" pitchFamily="18" charset="0"/>
              </a:rPr>
              <a:t>Сведения о страховом стаже.</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Сведения с особыми климатическим условиями (ОКУ)</a:t>
            </a:r>
            <a:endParaRPr lang="ru-RU" sz="2400" b="1" dirty="0">
              <a:latin typeface="Times New Roman" pitchFamily="18" charset="0"/>
              <a:cs typeface="Times New Roman" pitchFamily="18" charset="0"/>
            </a:endParaRPr>
          </a:p>
        </p:txBody>
      </p:sp>
      <p:sp>
        <p:nvSpPr>
          <p:cNvPr id="13" name="Скругленный прямоугольник 12"/>
          <p:cNvSpPr/>
          <p:nvPr/>
        </p:nvSpPr>
        <p:spPr>
          <a:xfrm>
            <a:off x="120728" y="1124744"/>
            <a:ext cx="8843760" cy="3168352"/>
          </a:xfrm>
          <a:prstGeom prst="roundRect">
            <a:avLst>
              <a:gd name="adj" fmla="val 8206"/>
            </a:avLst>
          </a:prstGeom>
          <a:solidFill>
            <a:srgbClr val="FFFFCC">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indent="355600" algn="just"/>
            <a:r>
              <a:rPr lang="ru-RU" sz="1700" dirty="0" smtClean="0">
                <a:solidFill>
                  <a:srgbClr val="000000"/>
                </a:solidFill>
                <a:latin typeface="Times New Roman" pitchFamily="18" charset="0"/>
                <a:cs typeface="Times New Roman" pitchFamily="18" charset="0"/>
              </a:rPr>
              <a:t>В соответствии с Порядком заполнения (от 17.11.2023 №2281), в графе 4 подраздела 1.2 раздела 1 формы ЕФС-1 должен быть указан код ОКУ </a:t>
            </a:r>
            <a:r>
              <a:rPr lang="ru-RU" sz="1700" b="1" dirty="0" smtClean="0">
                <a:solidFill>
                  <a:srgbClr val="000000"/>
                </a:solidFill>
                <a:latin typeface="Times New Roman" pitchFamily="18" charset="0"/>
                <a:cs typeface="Times New Roman" pitchFamily="18" charset="0"/>
              </a:rPr>
              <a:t>(работа </a:t>
            </a:r>
            <a:r>
              <a:rPr lang="ru-RU" sz="1700" b="1" dirty="0">
                <a:solidFill>
                  <a:srgbClr val="000000"/>
                </a:solidFill>
                <a:latin typeface="Times New Roman" pitchFamily="18" charset="0"/>
                <a:cs typeface="Times New Roman" pitchFamily="18" charset="0"/>
              </a:rPr>
              <a:t>в местностях с особыми климатическими условиями</a:t>
            </a:r>
            <a:r>
              <a:rPr lang="ru-RU" sz="1700" dirty="0">
                <a:solidFill>
                  <a:srgbClr val="000000"/>
                </a:solidFill>
                <a:latin typeface="Times New Roman" pitchFamily="18" charset="0"/>
                <a:cs typeface="Times New Roman" pitchFamily="18" charset="0"/>
              </a:rPr>
              <a:t>, за исключением районов Крайнего Севера и приравненных к ним </a:t>
            </a:r>
            <a:r>
              <a:rPr lang="ru-RU" sz="1700" dirty="0" smtClean="0">
                <a:solidFill>
                  <a:srgbClr val="000000"/>
                </a:solidFill>
                <a:latin typeface="Times New Roman" pitchFamily="18" charset="0"/>
                <a:cs typeface="Times New Roman" pitchFamily="18" charset="0"/>
              </a:rPr>
              <a:t>местностей</a:t>
            </a:r>
            <a:r>
              <a:rPr lang="ru-RU" sz="1700" dirty="0">
                <a:solidFill>
                  <a:srgbClr val="000000"/>
                </a:solidFill>
                <a:latin typeface="Times New Roman" pitchFamily="18" charset="0"/>
                <a:cs typeface="Times New Roman" pitchFamily="18" charset="0"/>
              </a:rPr>
              <a:t>), в графе 5 </a:t>
            </a:r>
            <a:r>
              <a:rPr lang="ru-RU" sz="1700" dirty="0" smtClean="0">
                <a:solidFill>
                  <a:srgbClr val="000000"/>
                </a:solidFill>
                <a:latin typeface="Times New Roman" pitchFamily="18" charset="0"/>
                <a:cs typeface="Times New Roman" pitchFamily="18" charset="0"/>
              </a:rPr>
              <a:t>- районный коэффициент, предусмотренный </a:t>
            </a:r>
            <a:r>
              <a:rPr lang="ru-RU" sz="1700" dirty="0">
                <a:solidFill>
                  <a:srgbClr val="000000"/>
                </a:solidFill>
                <a:latin typeface="Times New Roman" pitchFamily="18" charset="0"/>
                <a:cs typeface="Times New Roman" pitchFamily="18" charset="0"/>
              </a:rPr>
              <a:t>за работу в местностях с особыми климатическими условиями, в формате "X.X" или "</a:t>
            </a:r>
            <a:r>
              <a:rPr lang="ru-RU" sz="1700" dirty="0" smtClean="0">
                <a:solidFill>
                  <a:srgbClr val="000000"/>
                </a:solidFill>
                <a:latin typeface="Times New Roman" pitchFamily="18" charset="0"/>
                <a:cs typeface="Times New Roman" pitchFamily="18" charset="0"/>
              </a:rPr>
              <a:t>X.XX«, </a:t>
            </a:r>
            <a:r>
              <a:rPr lang="ru-RU" sz="1700" b="1" dirty="0" smtClean="0">
                <a:solidFill>
                  <a:srgbClr val="000000"/>
                </a:solidFill>
                <a:latin typeface="Times New Roman" pitchFamily="18" charset="0"/>
                <a:cs typeface="Times New Roman" pitchFamily="18" charset="0"/>
              </a:rPr>
              <a:t>иначе неполные и (или) недостоверные сведения</a:t>
            </a:r>
            <a:r>
              <a:rPr lang="ru-RU" sz="1700" dirty="0" smtClean="0">
                <a:solidFill>
                  <a:srgbClr val="000000"/>
                </a:solidFill>
                <a:latin typeface="Times New Roman" pitchFamily="18" charset="0"/>
                <a:cs typeface="Times New Roman" pitchFamily="18" charset="0"/>
              </a:rPr>
              <a:t>.</a:t>
            </a:r>
          </a:p>
          <a:p>
            <a:pPr indent="355600" algn="just"/>
            <a:r>
              <a:rPr lang="ru-RU" sz="1700" dirty="0" smtClean="0">
                <a:solidFill>
                  <a:srgbClr val="000000"/>
                </a:solidFill>
                <a:latin typeface="Times New Roman" pitchFamily="18" charset="0"/>
                <a:cs typeface="Times New Roman" pitchFamily="18" charset="0"/>
              </a:rPr>
              <a:t>Согласно </a:t>
            </a:r>
            <a:r>
              <a:rPr lang="ru-RU" sz="1700" dirty="0">
                <a:solidFill>
                  <a:srgbClr val="000000"/>
                </a:solidFill>
                <a:latin typeface="Times New Roman" pitchFamily="18" charset="0"/>
                <a:cs typeface="Times New Roman" pitchFamily="18" charset="0"/>
              </a:rPr>
              <a:t>пункту 106 Порядка заполнения в графе 4</a:t>
            </a:r>
            <a:r>
              <a:rPr lang="ru-RU" sz="1700" dirty="0" smtClean="0">
                <a:solidFill>
                  <a:srgbClr val="000000"/>
                </a:solidFill>
                <a:latin typeface="Times New Roman" pitchFamily="18" charset="0"/>
                <a:cs typeface="Times New Roman" pitchFamily="18" charset="0"/>
              </a:rPr>
              <a:t> </a:t>
            </a:r>
            <a:r>
              <a:rPr lang="ru-RU" sz="1700" dirty="0">
                <a:solidFill>
                  <a:srgbClr val="000000"/>
                </a:solidFill>
                <a:latin typeface="Times New Roman" pitchFamily="18" charset="0"/>
                <a:cs typeface="Times New Roman" pitchFamily="18" charset="0"/>
              </a:rPr>
              <a:t>код ОКУ не </a:t>
            </a:r>
            <a:r>
              <a:rPr lang="ru-RU" sz="1700" dirty="0" smtClean="0">
                <a:solidFill>
                  <a:srgbClr val="000000"/>
                </a:solidFill>
                <a:latin typeface="Times New Roman" pitchFamily="18" charset="0"/>
                <a:cs typeface="Times New Roman" pitchFamily="18" charset="0"/>
              </a:rPr>
              <a:t>указывается, </a:t>
            </a:r>
            <a:r>
              <a:rPr lang="ru-RU" sz="1700" dirty="0">
                <a:solidFill>
                  <a:srgbClr val="000000"/>
                </a:solidFill>
                <a:latin typeface="Times New Roman" pitchFamily="18" charset="0"/>
                <a:cs typeface="Times New Roman" pitchFamily="18" charset="0"/>
              </a:rPr>
              <a:t>если в графе 7 указаны следующие коды: "ДЕТИПРЛ", "НЕОПЛ", "ОБЩЕСТВ", "СДКРОВ", "ОТСТРАН", "ПРОСТОЙ«, "УЧОТПУСК", "ДЛДЕТИ", "ЧАЭС", "</a:t>
            </a:r>
            <a:r>
              <a:rPr lang="ru-RU" sz="1700" dirty="0" err="1">
                <a:solidFill>
                  <a:srgbClr val="000000"/>
                </a:solidFill>
                <a:latin typeface="Times New Roman" pitchFamily="18" charset="0"/>
                <a:cs typeface="Times New Roman" pitchFamily="18" charset="0"/>
              </a:rPr>
              <a:t>ДОПВЫХ</a:t>
            </a:r>
            <a:r>
              <a:rPr lang="ru-RU" sz="1700" dirty="0" smtClean="0">
                <a:solidFill>
                  <a:srgbClr val="000000"/>
                </a:solidFill>
                <a:latin typeface="Times New Roman" pitchFamily="18" charset="0"/>
                <a:cs typeface="Times New Roman" pitchFamily="18" charset="0"/>
              </a:rPr>
              <a:t>".</a:t>
            </a:r>
            <a:endParaRPr lang="ru-RU" sz="1700" dirty="0">
              <a:solidFill>
                <a:srgbClr val="000000"/>
              </a:solidFill>
              <a:latin typeface="Times New Roman" pitchFamily="18" charset="0"/>
              <a:cs typeface="Times New Roman" pitchFamily="18" charset="0"/>
            </a:endParaRPr>
          </a:p>
        </p:txBody>
      </p:sp>
      <p:sp>
        <p:nvSpPr>
          <p:cNvPr id="4" name="Скругленный прямоугольник 3"/>
          <p:cNvSpPr/>
          <p:nvPr/>
        </p:nvSpPr>
        <p:spPr>
          <a:xfrm>
            <a:off x="150120" y="4509120"/>
            <a:ext cx="8843760" cy="1966293"/>
          </a:xfrm>
          <a:prstGeom prst="roundRect">
            <a:avLst>
              <a:gd name="adj" fmla="val 8206"/>
            </a:avLst>
          </a:prstGeom>
          <a:solidFill>
            <a:srgbClr val="FFFFCC">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indent="355600" algn="just"/>
            <a:r>
              <a:rPr lang="ru-RU" sz="1700" dirty="0">
                <a:solidFill>
                  <a:schemeClr val="tx1"/>
                </a:solidFill>
              </a:rPr>
              <a:t>К местностям с особыми климатическими условиями для целей представления подраздела 1.2 формы ЕФС-1 и указания кода «ОКУ» относятся все территории (за исключением районов Крайнего Севера и приравненных к ним местностей), на которых действующими нормативными правовыми актами, в том числе нормативными правовыми актами бывшего СССР, введены районные коэффициенты к заработной плате и порядок их </a:t>
            </a:r>
            <a:r>
              <a:rPr lang="ru-RU" sz="1700" dirty="0" smtClean="0">
                <a:solidFill>
                  <a:schemeClr val="tx1"/>
                </a:solidFill>
              </a:rPr>
              <a:t>выплат (например, постановление </a:t>
            </a:r>
            <a:r>
              <a:rPr lang="ru-RU" sz="1700" dirty="0">
                <a:solidFill>
                  <a:schemeClr val="tx1"/>
                </a:solidFill>
              </a:rPr>
              <a:t>Госкомтруда СССР, Секретариата ВЦСПС от 02.07.1987 № 403/20-155</a:t>
            </a:r>
            <a:r>
              <a:rPr lang="ru-RU" sz="1700" dirty="0" smtClean="0">
                <a:solidFill>
                  <a:schemeClr val="tx1"/>
                </a:solidFill>
              </a:rPr>
              <a:t>).</a:t>
            </a:r>
            <a:endParaRPr lang="ru-RU" sz="1700" dirty="0">
              <a:solidFill>
                <a:schemeClr val="tx1"/>
              </a:solidFill>
              <a:latin typeface="Times New Roman" pitchFamily="18" charset="0"/>
              <a:cs typeface="Times New Roman" pitchFamily="18" charset="0"/>
            </a:endParaRPr>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19</a:t>
            </a:fld>
            <a:endParaRPr lang="ru-RU" sz="1300" dirty="0"/>
          </a:p>
        </p:txBody>
      </p:sp>
    </p:spTree>
    <p:extLst>
      <p:ext uri="{BB962C8B-B14F-4D97-AF65-F5344CB8AC3E}">
        <p14:creationId xmlns:p14="http://schemas.microsoft.com/office/powerpoint/2010/main" val="242812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71550" y="116632"/>
            <a:ext cx="7715250" cy="7207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defRPr/>
            </a:pPr>
            <a:r>
              <a:rPr lang="ru-RU" sz="2600" dirty="0" smtClean="0"/>
              <a:t>Законодательство</a:t>
            </a:r>
          </a:p>
        </p:txBody>
      </p:sp>
      <p:sp>
        <p:nvSpPr>
          <p:cNvPr id="5123" name="AutoShape 4"/>
          <p:cNvSpPr>
            <a:spLocks noGrp="1" noChangeArrowheads="1"/>
          </p:cNvSpPr>
          <p:nvPr>
            <p:ph type="body" idx="4294967295"/>
          </p:nvPr>
        </p:nvSpPr>
        <p:spPr>
          <a:xfrm>
            <a:off x="214313" y="1125091"/>
            <a:ext cx="8713787" cy="5256237"/>
          </a:xfrm>
          <a:prstGeom prst="roundRect">
            <a:avLst>
              <a:gd name="adj" fmla="val 14103"/>
            </a:avLst>
          </a:prstGeom>
          <a:solidFill>
            <a:srgbClr val="FFFFCC">
              <a:alpha val="59999"/>
            </a:srgbClr>
          </a:solidFill>
          <a:ln w="6350">
            <a:solidFill>
              <a:schemeClr val="tx1"/>
            </a:solidFill>
            <a:round/>
            <a:headEnd type="none" w="med" len="med"/>
            <a:tailEnd type="none" w="med" len="med"/>
          </a:ln>
        </p:spPr>
        <p:txBody>
          <a:bodyPr/>
          <a:lstStyle/>
          <a:p>
            <a:pPr marL="0" indent="0" algn="ctr" eaLnBrk="1" hangingPunct="1">
              <a:spcBef>
                <a:spcPct val="0"/>
              </a:spcBef>
            </a:pPr>
            <a:r>
              <a:rPr lang="ru-RU" sz="1800" dirty="0" smtClean="0"/>
              <a:t>Федеральный закон от 01.04.1996 г. №27-ФЗ </a:t>
            </a:r>
            <a:br>
              <a:rPr lang="ru-RU" sz="1800" dirty="0" smtClean="0"/>
            </a:br>
            <a:r>
              <a:rPr lang="ru-RU" sz="1800" dirty="0" smtClean="0"/>
              <a:t>«Об индивидуальном (персонифицированном) учете в системах обязательного пенсионного страхования и обязательного социального страхования»</a:t>
            </a:r>
          </a:p>
          <a:p>
            <a:pPr marL="0" indent="0" algn="ctr" eaLnBrk="1" hangingPunct="1">
              <a:spcBef>
                <a:spcPct val="0"/>
              </a:spcBef>
            </a:pPr>
            <a:r>
              <a:rPr lang="ru-RU" sz="1800" dirty="0" smtClean="0"/>
              <a:t>(далее – Закон №27-ФЗ)</a:t>
            </a:r>
          </a:p>
          <a:p>
            <a:pPr marL="0" indent="0" algn="ctr" eaLnBrk="1" hangingPunct="1">
              <a:spcBef>
                <a:spcPct val="0"/>
              </a:spcBef>
            </a:pPr>
            <a:endParaRPr lang="ru-RU" sz="1800" dirty="0" smtClean="0"/>
          </a:p>
          <a:p>
            <a:pPr marL="0" indent="0" algn="ctr" eaLnBrk="1" hangingPunct="1">
              <a:spcBef>
                <a:spcPct val="40000"/>
              </a:spcBef>
            </a:pPr>
            <a:r>
              <a:rPr lang="ru-RU" sz="1800" dirty="0" smtClean="0"/>
              <a:t>Федеральный закон от 15.12.2001 г. №167-ФЗ</a:t>
            </a:r>
            <a:br>
              <a:rPr lang="ru-RU" sz="1800" dirty="0" smtClean="0"/>
            </a:br>
            <a:r>
              <a:rPr lang="ru-RU" sz="1800" dirty="0" smtClean="0"/>
              <a:t>«Об обязательном пенсионном страховании в Российской Федерации»</a:t>
            </a:r>
          </a:p>
          <a:p>
            <a:pPr marL="0" indent="0" algn="ctr" eaLnBrk="1" hangingPunct="1">
              <a:spcBef>
                <a:spcPct val="0"/>
              </a:spcBef>
            </a:pPr>
            <a:r>
              <a:rPr lang="ru-RU" sz="1800" dirty="0" smtClean="0"/>
              <a:t>(далее – Закон №167-ФЗ)</a:t>
            </a:r>
          </a:p>
          <a:p>
            <a:pPr marL="0" indent="0" algn="ctr" eaLnBrk="1" hangingPunct="1">
              <a:spcBef>
                <a:spcPct val="0"/>
              </a:spcBef>
            </a:pPr>
            <a:endParaRPr lang="ru-RU" sz="1800" dirty="0" smtClean="0"/>
          </a:p>
          <a:p>
            <a:pPr algn="ctr"/>
            <a:r>
              <a:rPr lang="ru-RU" sz="1800" dirty="0"/>
              <a:t>Федеральный закон от 24.07.1998 </a:t>
            </a:r>
            <a:r>
              <a:rPr lang="ru-RU" sz="1800" dirty="0" smtClean="0"/>
              <a:t>№ </a:t>
            </a:r>
            <a:r>
              <a:rPr lang="ru-RU" sz="1800" dirty="0"/>
              <a:t>125-ФЗ</a:t>
            </a:r>
          </a:p>
          <a:p>
            <a:pPr algn="ctr"/>
            <a:r>
              <a:rPr lang="ru-RU" sz="1800" dirty="0" smtClean="0"/>
              <a:t>«Об </a:t>
            </a:r>
            <a:r>
              <a:rPr lang="ru-RU" sz="1800" dirty="0"/>
              <a:t>обязательном социальном страховании от несчастных случаев на производстве и профессиональных </a:t>
            </a:r>
            <a:r>
              <a:rPr lang="ru-RU" sz="1800" dirty="0" smtClean="0"/>
              <a:t>заболеваний«»</a:t>
            </a:r>
            <a:endParaRPr lang="ru-RU" sz="1800" dirty="0"/>
          </a:p>
          <a:p>
            <a:pPr marL="0" indent="0" algn="ctr" eaLnBrk="1" hangingPunct="1">
              <a:spcBef>
                <a:spcPct val="0"/>
              </a:spcBef>
            </a:pPr>
            <a:r>
              <a:rPr lang="ru-RU" sz="1800" dirty="0"/>
              <a:t>(далее – Закон №</a:t>
            </a:r>
            <a:r>
              <a:rPr lang="ru-RU" sz="1800" dirty="0" smtClean="0"/>
              <a:t>125-ФЗ</a:t>
            </a:r>
            <a:r>
              <a:rPr lang="ru-RU" sz="1800" dirty="0"/>
              <a:t>)</a:t>
            </a:r>
          </a:p>
          <a:p>
            <a:pPr marL="0" indent="0" algn="ctr" eaLnBrk="1" hangingPunct="1">
              <a:spcBef>
                <a:spcPct val="0"/>
              </a:spcBef>
            </a:pPr>
            <a:endParaRPr lang="ru-RU" sz="1800" dirty="0" smtClean="0"/>
          </a:p>
          <a:p>
            <a:pPr marL="0" indent="0" algn="ctr" eaLnBrk="1" hangingPunct="1">
              <a:spcBef>
                <a:spcPct val="0"/>
              </a:spcBef>
            </a:pPr>
            <a:endParaRPr lang="ru-RU" sz="1800" dirty="0" smtClean="0"/>
          </a:p>
          <a:p>
            <a:pPr marL="0" indent="0" algn="ctr" eaLnBrk="1" hangingPunct="1">
              <a:spcBef>
                <a:spcPct val="0"/>
              </a:spcBef>
            </a:pPr>
            <a:r>
              <a:rPr lang="ru-RU" sz="1800" dirty="0" smtClean="0"/>
              <a:t>Приказ </a:t>
            </a:r>
            <a:r>
              <a:rPr lang="ru-RU" sz="1800" dirty="0"/>
              <a:t>Минтруда России от 03.04.2023 </a:t>
            </a:r>
            <a:r>
              <a:rPr lang="ru-RU" sz="1800" dirty="0" smtClean="0"/>
              <a:t>г. №256н</a:t>
            </a:r>
            <a:endParaRPr lang="ru-RU" sz="1800" dirty="0"/>
          </a:p>
          <a:p>
            <a:pPr marL="0" indent="0" algn="ctr" eaLnBrk="1" hangingPunct="1">
              <a:spcBef>
                <a:spcPct val="0"/>
              </a:spcBef>
            </a:pPr>
            <a:r>
              <a:rPr lang="ru-RU" sz="1800" dirty="0" smtClean="0"/>
              <a:t>«Об </a:t>
            </a:r>
            <a:r>
              <a:rPr lang="ru-RU" sz="1800" dirty="0"/>
              <a:t>утверждении Инструкции о порядке ведения индивидуального (персонифицированного) учета сведений о зарегистрированных </a:t>
            </a:r>
            <a:r>
              <a:rPr lang="ru-RU" sz="1800" dirty="0" smtClean="0"/>
              <a:t>лицах» </a:t>
            </a:r>
            <a:br>
              <a:rPr lang="ru-RU" sz="1800" dirty="0" smtClean="0"/>
            </a:br>
            <a:endParaRPr lang="ru-RU" sz="1800" dirty="0">
              <a:solidFill>
                <a:srgbClr val="C00000"/>
              </a:solidFill>
            </a:endParaRPr>
          </a:p>
        </p:txBody>
      </p:sp>
      <p:sp>
        <p:nvSpPr>
          <p:cNvPr id="4"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a:t>
            </a:fld>
            <a:endParaRPr lang="ru-RU" sz="1300" dirty="0"/>
          </a:p>
        </p:txBody>
      </p:sp>
    </p:spTree>
    <p:extLst>
      <p:ext uri="{BB962C8B-B14F-4D97-AF65-F5344CB8AC3E}">
        <p14:creationId xmlns:p14="http://schemas.microsoft.com/office/powerpoint/2010/main" val="1239136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64638"/>
            <a:ext cx="8784976" cy="480053"/>
          </a:xfrm>
        </p:spPr>
        <p:txBody>
          <a:bodyPr>
            <a:noAutofit/>
          </a:bodyPr>
          <a:lstStyle/>
          <a:p>
            <a:r>
              <a:rPr lang="ru-RU" sz="2400" b="1" dirty="0" smtClean="0">
                <a:latin typeface="Times New Roman" pitchFamily="18" charset="0"/>
                <a:cs typeface="Times New Roman" pitchFamily="18" charset="0"/>
              </a:rPr>
              <a:t>Сведения о страховом стаже (графы </a:t>
            </a:r>
            <a:r>
              <a:rPr lang="ru-RU" sz="2400" b="1" dirty="0">
                <a:latin typeface="Times New Roman" pitchFamily="18" charset="0"/>
                <a:cs typeface="Times New Roman" pitchFamily="18" charset="0"/>
              </a:rPr>
              <a:t>11 и </a:t>
            </a:r>
            <a:r>
              <a:rPr lang="ru-RU" sz="2400" b="1" dirty="0" smtClean="0">
                <a:latin typeface="Times New Roman" pitchFamily="18" charset="0"/>
                <a:cs typeface="Times New Roman" pitchFamily="18" charset="0"/>
              </a:rPr>
              <a:t>12)</a:t>
            </a:r>
            <a:endParaRPr lang="ru-RU" sz="2400" b="1" dirty="0">
              <a:latin typeface="Times New Roman" pitchFamily="18" charset="0"/>
              <a:cs typeface="Times New Roman" pitchFamily="18" charset="0"/>
            </a:endParaRPr>
          </a:p>
        </p:txBody>
      </p:sp>
      <p:sp>
        <p:nvSpPr>
          <p:cNvPr id="13" name="Скругленный прямоугольник 12"/>
          <p:cNvSpPr/>
          <p:nvPr/>
        </p:nvSpPr>
        <p:spPr>
          <a:xfrm>
            <a:off x="120728" y="1106906"/>
            <a:ext cx="8843760" cy="4986390"/>
          </a:xfrm>
          <a:prstGeom prst="roundRect">
            <a:avLst>
              <a:gd name="adj" fmla="val 5168"/>
            </a:avLst>
          </a:prstGeom>
          <a:solidFill>
            <a:srgbClr val="FFFFCC">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lvl="0" algn="ctr" eaLnBrk="0" fontAlgn="base" hangingPunct="0">
              <a:spcBef>
                <a:spcPct val="0"/>
              </a:spcBef>
              <a:spcAft>
                <a:spcPts val="0"/>
              </a:spcAft>
            </a:pPr>
            <a:r>
              <a:rPr lang="ru-RU" sz="1400" b="1" dirty="0">
                <a:solidFill>
                  <a:srgbClr val="000000"/>
                </a:solidFill>
                <a:latin typeface="Times New Roman" pitchFamily="18" charset="0"/>
                <a:cs typeface="Times New Roman" pitchFamily="18" charset="0"/>
              </a:rPr>
              <a:t>Пункт </a:t>
            </a:r>
            <a:r>
              <a:rPr lang="ru-RU" sz="1400" b="1" dirty="0" smtClean="0">
                <a:solidFill>
                  <a:srgbClr val="000000"/>
                </a:solidFill>
                <a:latin typeface="Times New Roman" pitchFamily="18" charset="0"/>
                <a:cs typeface="Times New Roman" pitchFamily="18" charset="0"/>
              </a:rPr>
              <a:t>103 </a:t>
            </a:r>
            <a:r>
              <a:rPr lang="ru-RU" sz="1400" b="1" dirty="0">
                <a:solidFill>
                  <a:srgbClr val="000000"/>
                </a:solidFill>
                <a:latin typeface="Times New Roman" pitchFamily="18" charset="0"/>
                <a:cs typeface="Times New Roman" pitchFamily="18" charset="0"/>
              </a:rPr>
              <a:t>Порядка</a:t>
            </a:r>
          </a:p>
          <a:p>
            <a:pPr lvl="0" algn="just" eaLnBrk="0" fontAlgn="base" hangingPunct="0">
              <a:spcBef>
                <a:spcPct val="0"/>
              </a:spcBef>
              <a:spcAft>
                <a:spcPts val="0"/>
              </a:spcAft>
            </a:pPr>
            <a:r>
              <a:rPr lang="ru-RU" sz="1400" dirty="0">
                <a:solidFill>
                  <a:srgbClr val="000000"/>
                </a:solidFill>
                <a:latin typeface="Times New Roman" pitchFamily="18" charset="0"/>
                <a:cs typeface="Times New Roman" pitchFamily="18" charset="0"/>
              </a:rPr>
              <a:t>В графе 11 </a:t>
            </a:r>
            <a:r>
              <a:rPr lang="ru-RU" sz="1400" dirty="0" smtClean="0">
                <a:solidFill>
                  <a:srgbClr val="000000"/>
                </a:solidFill>
                <a:latin typeface="Times New Roman" pitchFamily="18" charset="0"/>
                <a:cs typeface="Times New Roman" pitchFamily="18" charset="0"/>
              </a:rPr>
              <a:t>«Индивидуальный </a:t>
            </a:r>
            <a:r>
              <a:rPr lang="ru-RU" sz="1400" dirty="0">
                <a:solidFill>
                  <a:srgbClr val="000000"/>
                </a:solidFill>
                <a:latin typeface="Times New Roman" pitchFamily="18" charset="0"/>
                <a:cs typeface="Times New Roman" pitchFamily="18" charset="0"/>
              </a:rPr>
              <a:t>номер рабочего </a:t>
            </a:r>
            <a:r>
              <a:rPr lang="ru-RU" sz="1400" dirty="0" smtClean="0">
                <a:solidFill>
                  <a:srgbClr val="000000"/>
                </a:solidFill>
                <a:latin typeface="Times New Roman" pitchFamily="18" charset="0"/>
                <a:cs typeface="Times New Roman" pitchFamily="18" charset="0"/>
              </a:rPr>
              <a:t>места» </a:t>
            </a:r>
            <a:r>
              <a:rPr lang="ru-RU" sz="1400" dirty="0">
                <a:solidFill>
                  <a:srgbClr val="000000"/>
                </a:solidFill>
                <a:latin typeface="Times New Roman" pitchFamily="18" charset="0"/>
                <a:cs typeface="Times New Roman" pitchFamily="18" charset="0"/>
              </a:rPr>
              <a:t>подраздела </a:t>
            </a:r>
            <a:r>
              <a:rPr lang="ru-RU" sz="1400" dirty="0" smtClean="0">
                <a:solidFill>
                  <a:srgbClr val="000000"/>
                </a:solidFill>
                <a:latin typeface="Times New Roman" pitchFamily="18" charset="0"/>
                <a:cs typeface="Times New Roman" pitchFamily="18" charset="0"/>
              </a:rPr>
              <a:t>«Результат специальной </a:t>
            </a:r>
            <a:r>
              <a:rPr lang="ru-RU" sz="1400" dirty="0">
                <a:solidFill>
                  <a:srgbClr val="000000"/>
                </a:solidFill>
                <a:latin typeface="Times New Roman" pitchFamily="18" charset="0"/>
                <a:cs typeface="Times New Roman" pitchFamily="18" charset="0"/>
              </a:rPr>
              <a:t>оценки условий </a:t>
            </a:r>
            <a:r>
              <a:rPr lang="ru-RU" sz="1400" dirty="0" smtClean="0">
                <a:solidFill>
                  <a:srgbClr val="000000"/>
                </a:solidFill>
                <a:latin typeface="Times New Roman" pitchFamily="18" charset="0"/>
                <a:cs typeface="Times New Roman" pitchFamily="18" charset="0"/>
              </a:rPr>
              <a:t>труда» </a:t>
            </a:r>
            <a:r>
              <a:rPr lang="ru-RU" sz="1400" dirty="0">
                <a:solidFill>
                  <a:srgbClr val="000000"/>
                </a:solidFill>
                <a:latin typeface="Times New Roman" pitchFamily="18" charset="0"/>
                <a:cs typeface="Times New Roman" pitchFamily="18" charset="0"/>
              </a:rPr>
              <a:t>указывается индивидуальный номер основного </a:t>
            </a:r>
            <a:r>
              <a:rPr lang="ru-RU" sz="1400" dirty="0" smtClean="0">
                <a:solidFill>
                  <a:srgbClr val="000000"/>
                </a:solidFill>
                <a:latin typeface="Times New Roman" pitchFamily="18" charset="0"/>
                <a:cs typeface="Times New Roman" pitchFamily="18" charset="0"/>
              </a:rPr>
              <a:t>рабочего места </a:t>
            </a:r>
            <a:r>
              <a:rPr lang="ru-RU" sz="1400" dirty="0">
                <a:solidFill>
                  <a:srgbClr val="000000"/>
                </a:solidFill>
                <a:latin typeface="Times New Roman" pitchFamily="18" charset="0"/>
                <a:cs typeface="Times New Roman" pitchFamily="18" charset="0"/>
              </a:rPr>
              <a:t>работника в соответствии с картой специальной оценки условий труда</a:t>
            </a:r>
            <a:r>
              <a:rPr lang="ru-RU" sz="1400" dirty="0" smtClean="0">
                <a:solidFill>
                  <a:srgbClr val="000000"/>
                </a:solidFill>
                <a:latin typeface="Times New Roman" pitchFamily="18" charset="0"/>
                <a:cs typeface="Times New Roman" pitchFamily="18" charset="0"/>
              </a:rPr>
              <a:t>.</a:t>
            </a:r>
          </a:p>
          <a:p>
            <a:pPr lvl="0" algn="ctr" eaLnBrk="0" fontAlgn="base" hangingPunct="0">
              <a:spcBef>
                <a:spcPct val="0"/>
              </a:spcBef>
              <a:spcAft>
                <a:spcPts val="0"/>
              </a:spcAft>
            </a:pPr>
            <a:r>
              <a:rPr lang="ru-RU" sz="1400" b="1" dirty="0">
                <a:solidFill>
                  <a:srgbClr val="000000"/>
                </a:solidFill>
                <a:latin typeface="Times New Roman" pitchFamily="18" charset="0"/>
                <a:cs typeface="Times New Roman" pitchFamily="18" charset="0"/>
              </a:rPr>
              <a:t>Пункт </a:t>
            </a:r>
            <a:r>
              <a:rPr lang="ru-RU" sz="1400" b="1" dirty="0" smtClean="0">
                <a:solidFill>
                  <a:srgbClr val="000000"/>
                </a:solidFill>
                <a:latin typeface="Times New Roman" pitchFamily="18" charset="0"/>
                <a:cs typeface="Times New Roman" pitchFamily="18" charset="0"/>
              </a:rPr>
              <a:t>104 </a:t>
            </a:r>
            <a:r>
              <a:rPr lang="ru-RU" sz="1400" b="1" dirty="0">
                <a:solidFill>
                  <a:srgbClr val="000000"/>
                </a:solidFill>
                <a:latin typeface="Times New Roman" pitchFamily="18" charset="0"/>
                <a:cs typeface="Times New Roman" pitchFamily="18" charset="0"/>
              </a:rPr>
              <a:t>Порядка</a:t>
            </a:r>
          </a:p>
          <a:p>
            <a:pPr lvl="0" algn="just" eaLnBrk="0" fontAlgn="base" hangingPunct="0">
              <a:spcBef>
                <a:spcPct val="0"/>
              </a:spcBef>
              <a:spcAft>
                <a:spcPts val="0"/>
              </a:spcAft>
            </a:pPr>
            <a:r>
              <a:rPr lang="ru-RU" sz="1400" dirty="0">
                <a:solidFill>
                  <a:srgbClr val="000000"/>
                </a:solidFill>
                <a:latin typeface="Times New Roman" pitchFamily="18" charset="0"/>
                <a:cs typeface="Times New Roman" pitchFamily="18" charset="0"/>
              </a:rPr>
              <a:t>В графе 12 </a:t>
            </a:r>
            <a:r>
              <a:rPr lang="ru-RU" sz="1400" dirty="0" smtClean="0">
                <a:solidFill>
                  <a:srgbClr val="000000"/>
                </a:solidFill>
                <a:latin typeface="Times New Roman" pitchFamily="18" charset="0"/>
                <a:cs typeface="Times New Roman" pitchFamily="18" charset="0"/>
              </a:rPr>
              <a:t>«Класс </a:t>
            </a:r>
            <a:r>
              <a:rPr lang="ru-RU" sz="1400" dirty="0">
                <a:solidFill>
                  <a:srgbClr val="000000"/>
                </a:solidFill>
                <a:latin typeface="Times New Roman" pitchFamily="18" charset="0"/>
                <a:cs typeface="Times New Roman" pitchFamily="18" charset="0"/>
              </a:rPr>
              <a:t>(подкласс) условий </a:t>
            </a:r>
            <a:r>
              <a:rPr lang="ru-RU" sz="1400" dirty="0" smtClean="0">
                <a:solidFill>
                  <a:srgbClr val="000000"/>
                </a:solidFill>
                <a:latin typeface="Times New Roman" pitchFamily="18" charset="0"/>
                <a:cs typeface="Times New Roman" pitchFamily="18" charset="0"/>
              </a:rPr>
              <a:t>труда» </a:t>
            </a:r>
            <a:r>
              <a:rPr lang="ru-RU" sz="1400" dirty="0">
                <a:solidFill>
                  <a:srgbClr val="000000"/>
                </a:solidFill>
                <a:latin typeface="Times New Roman" pitchFamily="18" charset="0"/>
                <a:cs typeface="Times New Roman" pitchFamily="18" charset="0"/>
              </a:rPr>
              <a:t>подраздела </a:t>
            </a:r>
            <a:r>
              <a:rPr lang="ru-RU" sz="1400" dirty="0" smtClean="0">
                <a:solidFill>
                  <a:srgbClr val="000000"/>
                </a:solidFill>
                <a:latin typeface="Times New Roman" pitchFamily="18" charset="0"/>
                <a:cs typeface="Times New Roman" pitchFamily="18" charset="0"/>
              </a:rPr>
              <a:t>«Результат специальной оценки </a:t>
            </a:r>
            <a:r>
              <a:rPr lang="ru-RU" sz="1400" dirty="0">
                <a:solidFill>
                  <a:srgbClr val="000000"/>
                </a:solidFill>
                <a:latin typeface="Times New Roman" pitchFamily="18" charset="0"/>
                <a:cs typeface="Times New Roman" pitchFamily="18" charset="0"/>
              </a:rPr>
              <a:t>условий </a:t>
            </a:r>
            <a:r>
              <a:rPr lang="ru-RU" sz="1400" dirty="0" smtClean="0">
                <a:solidFill>
                  <a:srgbClr val="000000"/>
                </a:solidFill>
                <a:latin typeface="Times New Roman" pitchFamily="18" charset="0"/>
                <a:cs typeface="Times New Roman" pitchFamily="18" charset="0"/>
              </a:rPr>
              <a:t>труда» </a:t>
            </a:r>
            <a:r>
              <a:rPr lang="ru-RU" sz="1400" dirty="0">
                <a:solidFill>
                  <a:srgbClr val="000000"/>
                </a:solidFill>
                <a:latin typeface="Times New Roman" pitchFamily="18" charset="0"/>
                <a:cs typeface="Times New Roman" pitchFamily="18" charset="0"/>
              </a:rPr>
              <a:t>указывается итоговый класс (подкласс) условий труда по </a:t>
            </a:r>
            <a:r>
              <a:rPr lang="ru-RU" sz="1400" dirty="0" smtClean="0">
                <a:solidFill>
                  <a:srgbClr val="000000"/>
                </a:solidFill>
                <a:latin typeface="Times New Roman" pitchFamily="18" charset="0"/>
                <a:cs typeface="Times New Roman" pitchFamily="18" charset="0"/>
              </a:rPr>
              <a:t>степени вредности </a:t>
            </a:r>
            <a:r>
              <a:rPr lang="ru-RU" sz="1400" dirty="0">
                <a:solidFill>
                  <a:srgbClr val="000000"/>
                </a:solidFill>
                <a:latin typeface="Times New Roman" pitchFamily="18" charset="0"/>
                <a:cs typeface="Times New Roman" pitchFamily="18" charset="0"/>
              </a:rPr>
              <a:t>и (или) опасности, установленный по результатам проведения специальной </a:t>
            </a:r>
            <a:r>
              <a:rPr lang="ru-RU" sz="1400" dirty="0" smtClean="0">
                <a:solidFill>
                  <a:srgbClr val="000000"/>
                </a:solidFill>
                <a:latin typeface="Times New Roman" pitchFamily="18" charset="0"/>
                <a:cs typeface="Times New Roman" pitchFamily="18" charset="0"/>
              </a:rPr>
              <a:t>оценки условий </a:t>
            </a:r>
            <a:r>
              <a:rPr lang="ru-RU" sz="1400" dirty="0">
                <a:solidFill>
                  <a:srgbClr val="000000"/>
                </a:solidFill>
                <a:latin typeface="Times New Roman" pitchFamily="18" charset="0"/>
                <a:cs typeface="Times New Roman" pitchFamily="18" charset="0"/>
              </a:rPr>
              <a:t>труда в соответствии с Федеральным законом от </a:t>
            </a:r>
            <a:r>
              <a:rPr lang="ru-RU" sz="1400" dirty="0" smtClean="0">
                <a:solidFill>
                  <a:srgbClr val="000000"/>
                </a:solidFill>
                <a:latin typeface="Times New Roman" pitchFamily="18" charset="0"/>
                <a:cs typeface="Times New Roman" pitchFamily="18" charset="0"/>
              </a:rPr>
              <a:t>28.12.2013 </a:t>
            </a:r>
            <a:r>
              <a:rPr lang="ru-RU" sz="1400" dirty="0">
                <a:solidFill>
                  <a:srgbClr val="000000"/>
                </a:solidFill>
                <a:latin typeface="Times New Roman" pitchFamily="18" charset="0"/>
                <a:cs typeface="Times New Roman" pitchFamily="18" charset="0"/>
              </a:rPr>
              <a:t>г. </a:t>
            </a:r>
            <a:r>
              <a:rPr lang="ru-RU" sz="1400" dirty="0" smtClean="0">
                <a:solidFill>
                  <a:srgbClr val="000000"/>
                </a:solidFill>
                <a:latin typeface="Times New Roman" pitchFamily="18" charset="0"/>
                <a:cs typeface="Times New Roman" pitchFamily="18" charset="0"/>
              </a:rPr>
              <a:t>№426-ФЗ «О специальной </a:t>
            </a:r>
            <a:r>
              <a:rPr lang="ru-RU" sz="1400" dirty="0">
                <a:solidFill>
                  <a:srgbClr val="000000"/>
                </a:solidFill>
                <a:latin typeface="Times New Roman" pitchFamily="18" charset="0"/>
                <a:cs typeface="Times New Roman" pitchFamily="18" charset="0"/>
              </a:rPr>
              <a:t>оценке условий </a:t>
            </a:r>
            <a:r>
              <a:rPr lang="ru-RU" sz="1400" dirty="0" smtClean="0">
                <a:solidFill>
                  <a:srgbClr val="000000"/>
                </a:solidFill>
                <a:latin typeface="Times New Roman" pitchFamily="18" charset="0"/>
                <a:cs typeface="Times New Roman" pitchFamily="18" charset="0"/>
              </a:rPr>
              <a:t>труда». Код выбирается из справочника.</a:t>
            </a:r>
          </a:p>
          <a:p>
            <a:pPr lvl="0" algn="ctr" eaLnBrk="0" fontAlgn="base" hangingPunct="0">
              <a:spcBef>
                <a:spcPct val="0"/>
              </a:spcBef>
              <a:spcAft>
                <a:spcPts val="0"/>
              </a:spcAft>
            </a:pPr>
            <a:r>
              <a:rPr lang="ru-RU" sz="1400" b="1" dirty="0" smtClean="0">
                <a:solidFill>
                  <a:srgbClr val="000000"/>
                </a:solidFill>
                <a:latin typeface="Times New Roman" pitchFamily="18" charset="0"/>
                <a:cs typeface="Times New Roman" pitchFamily="18" charset="0"/>
              </a:rPr>
              <a:t>Пункт 105 </a:t>
            </a:r>
            <a:r>
              <a:rPr lang="ru-RU" sz="1400" b="1" dirty="0">
                <a:solidFill>
                  <a:srgbClr val="000000"/>
                </a:solidFill>
                <a:latin typeface="Times New Roman" pitchFamily="18" charset="0"/>
                <a:cs typeface="Times New Roman" pitchFamily="18" charset="0"/>
              </a:rPr>
              <a:t>Порядка</a:t>
            </a:r>
          </a:p>
          <a:p>
            <a:pPr lvl="0" algn="just" eaLnBrk="0" fontAlgn="base" hangingPunct="0">
              <a:spcBef>
                <a:spcPct val="0"/>
              </a:spcBef>
              <a:spcAft>
                <a:spcPts val="0"/>
              </a:spcAft>
            </a:pPr>
            <a:r>
              <a:rPr lang="ru-RU" sz="1400" dirty="0">
                <a:solidFill>
                  <a:srgbClr val="000000"/>
                </a:solidFill>
                <a:latin typeface="Times New Roman" pitchFamily="18" charset="0"/>
                <a:cs typeface="Times New Roman" pitchFamily="18" charset="0"/>
              </a:rPr>
              <a:t>В случае если у страхователя проведена специальная оценка условий труда, и </a:t>
            </a:r>
            <a:r>
              <a:rPr lang="ru-RU" sz="1400" dirty="0" smtClean="0">
                <a:solidFill>
                  <a:srgbClr val="000000"/>
                </a:solidFill>
                <a:latin typeface="Times New Roman" pitchFamily="18" charset="0"/>
                <a:cs typeface="Times New Roman" pitchFamily="18" charset="0"/>
              </a:rPr>
              <a:t>в подразделе </a:t>
            </a:r>
            <a:r>
              <a:rPr lang="ru-RU" sz="1400" dirty="0">
                <a:solidFill>
                  <a:srgbClr val="000000"/>
                </a:solidFill>
                <a:latin typeface="Times New Roman" pitchFamily="18" charset="0"/>
                <a:cs typeface="Times New Roman" pitchFamily="18" charset="0"/>
              </a:rPr>
              <a:t>1.2 заполнена графа 8 </a:t>
            </a:r>
            <a:r>
              <a:rPr lang="ru-RU" sz="1400" dirty="0" smtClean="0">
                <a:solidFill>
                  <a:srgbClr val="000000"/>
                </a:solidFill>
                <a:latin typeface="Times New Roman" pitchFamily="18" charset="0"/>
                <a:cs typeface="Times New Roman" pitchFamily="18" charset="0"/>
              </a:rPr>
              <a:t>«Особые </a:t>
            </a:r>
            <a:r>
              <a:rPr lang="ru-RU" sz="1400" dirty="0">
                <a:solidFill>
                  <a:srgbClr val="000000"/>
                </a:solidFill>
                <a:latin typeface="Times New Roman" pitchFamily="18" charset="0"/>
                <a:cs typeface="Times New Roman" pitchFamily="18" charset="0"/>
              </a:rPr>
              <a:t>условия труда (код</a:t>
            </a:r>
            <a:r>
              <a:rPr lang="ru-RU" sz="1400" dirty="0" smtClean="0">
                <a:solidFill>
                  <a:srgbClr val="000000"/>
                </a:solidFill>
                <a:latin typeface="Times New Roman" pitchFamily="18" charset="0"/>
                <a:cs typeface="Times New Roman" pitchFamily="18" charset="0"/>
              </a:rPr>
              <a:t>)» </a:t>
            </a:r>
            <a:r>
              <a:rPr lang="ru-RU" sz="1400" dirty="0">
                <a:solidFill>
                  <a:srgbClr val="000000"/>
                </a:solidFill>
                <a:latin typeface="Times New Roman" pitchFamily="18" charset="0"/>
                <a:cs typeface="Times New Roman" pitchFamily="18" charset="0"/>
              </a:rPr>
              <a:t>и (или) графа 9 </a:t>
            </a:r>
            <a:r>
              <a:rPr lang="ru-RU" sz="1400" dirty="0" smtClean="0">
                <a:solidFill>
                  <a:srgbClr val="000000"/>
                </a:solidFill>
                <a:latin typeface="Times New Roman" pitchFamily="18" charset="0"/>
                <a:cs typeface="Times New Roman" pitchFamily="18" charset="0"/>
              </a:rPr>
              <a:t>«Основание (код)» </a:t>
            </a:r>
            <a:r>
              <a:rPr lang="ru-RU" sz="1400" dirty="0">
                <a:solidFill>
                  <a:srgbClr val="000000"/>
                </a:solidFill>
                <a:latin typeface="Times New Roman" pitchFamily="18" charset="0"/>
                <a:cs typeface="Times New Roman" pitchFamily="18" charset="0"/>
              </a:rPr>
              <a:t>подраздела </a:t>
            </a:r>
            <a:r>
              <a:rPr lang="ru-RU" sz="1400" dirty="0" smtClean="0">
                <a:solidFill>
                  <a:srgbClr val="000000"/>
                </a:solidFill>
                <a:latin typeface="Times New Roman" pitchFamily="18" charset="0"/>
                <a:cs typeface="Times New Roman" pitchFamily="18" charset="0"/>
              </a:rPr>
              <a:t>«Условия </a:t>
            </a:r>
            <a:r>
              <a:rPr lang="ru-RU" sz="1400" dirty="0">
                <a:solidFill>
                  <a:srgbClr val="000000"/>
                </a:solidFill>
                <a:latin typeface="Times New Roman" pitchFamily="18" charset="0"/>
                <a:cs typeface="Times New Roman" pitchFamily="18" charset="0"/>
              </a:rPr>
              <a:t>досрочного назначения </a:t>
            </a:r>
            <a:r>
              <a:rPr lang="ru-RU" sz="1400" dirty="0" smtClean="0">
                <a:solidFill>
                  <a:srgbClr val="000000"/>
                </a:solidFill>
                <a:latin typeface="Times New Roman" pitchFamily="18" charset="0"/>
                <a:cs typeface="Times New Roman" pitchFamily="18" charset="0"/>
              </a:rPr>
              <a:t>пенсии», </a:t>
            </a:r>
            <a:r>
              <a:rPr lang="ru-RU" sz="1400" dirty="0">
                <a:solidFill>
                  <a:srgbClr val="000000"/>
                </a:solidFill>
                <a:latin typeface="Times New Roman" pitchFamily="18" charset="0"/>
                <a:cs typeface="Times New Roman" pitchFamily="18" charset="0"/>
              </a:rPr>
              <a:t>графа 11 </a:t>
            </a:r>
            <a:r>
              <a:rPr lang="ru-RU" sz="1400" dirty="0" smtClean="0">
                <a:solidFill>
                  <a:srgbClr val="000000"/>
                </a:solidFill>
                <a:latin typeface="Times New Roman" pitchFamily="18" charset="0"/>
                <a:cs typeface="Times New Roman" pitchFamily="18" charset="0"/>
              </a:rPr>
              <a:t>«Индивидуальный номер рабочего места» </a:t>
            </a:r>
            <a:r>
              <a:rPr lang="ru-RU" sz="1400" dirty="0">
                <a:solidFill>
                  <a:srgbClr val="000000"/>
                </a:solidFill>
                <a:latin typeface="Times New Roman" pitchFamily="18" charset="0"/>
                <a:cs typeface="Times New Roman" pitchFamily="18" charset="0"/>
              </a:rPr>
              <a:t>и графа 12 </a:t>
            </a:r>
            <a:r>
              <a:rPr lang="ru-RU" sz="1400" dirty="0" smtClean="0">
                <a:solidFill>
                  <a:srgbClr val="000000"/>
                </a:solidFill>
                <a:latin typeface="Times New Roman" pitchFamily="18" charset="0"/>
                <a:cs typeface="Times New Roman" pitchFamily="18" charset="0"/>
              </a:rPr>
              <a:t>«Класс </a:t>
            </a:r>
            <a:r>
              <a:rPr lang="ru-RU" sz="1400" dirty="0">
                <a:solidFill>
                  <a:srgbClr val="000000"/>
                </a:solidFill>
                <a:latin typeface="Times New Roman" pitchFamily="18" charset="0"/>
                <a:cs typeface="Times New Roman" pitchFamily="18" charset="0"/>
              </a:rPr>
              <a:t>(подкласс) условий </a:t>
            </a:r>
            <a:r>
              <a:rPr lang="ru-RU" sz="1400" dirty="0" smtClean="0">
                <a:solidFill>
                  <a:srgbClr val="000000"/>
                </a:solidFill>
                <a:latin typeface="Times New Roman" pitchFamily="18" charset="0"/>
                <a:cs typeface="Times New Roman" pitchFamily="18" charset="0"/>
              </a:rPr>
              <a:t>труда» </a:t>
            </a:r>
            <a:r>
              <a:rPr lang="ru-RU" sz="1400" dirty="0">
                <a:solidFill>
                  <a:srgbClr val="000000"/>
                </a:solidFill>
                <a:latin typeface="Times New Roman" pitchFamily="18" charset="0"/>
                <a:cs typeface="Times New Roman" pitchFamily="18" charset="0"/>
              </a:rPr>
              <a:t>обязательны к заполнению</a:t>
            </a:r>
            <a:r>
              <a:rPr lang="ru-RU" sz="1400" dirty="0" smtClean="0">
                <a:solidFill>
                  <a:srgbClr val="000000"/>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a:p>
            <a:pPr algn="ctr">
              <a:spcAft>
                <a:spcPts val="0"/>
              </a:spcAft>
            </a:pPr>
            <a:r>
              <a:rPr lang="ru-RU" sz="1400" b="1" dirty="0">
                <a:solidFill>
                  <a:srgbClr val="000000"/>
                </a:solidFill>
                <a:latin typeface="Times New Roman" pitchFamily="18" charset="0"/>
                <a:cs typeface="Times New Roman" pitchFamily="18" charset="0"/>
              </a:rPr>
              <a:t>Пункт </a:t>
            </a:r>
            <a:r>
              <a:rPr lang="ru-RU" sz="1400" b="1" dirty="0" smtClean="0">
                <a:solidFill>
                  <a:srgbClr val="000000"/>
                </a:solidFill>
                <a:latin typeface="Times New Roman" pitchFamily="18" charset="0"/>
                <a:cs typeface="Times New Roman" pitchFamily="18" charset="0"/>
              </a:rPr>
              <a:t>110 </a:t>
            </a:r>
            <a:r>
              <a:rPr lang="ru-RU" sz="1400" b="1" dirty="0">
                <a:solidFill>
                  <a:srgbClr val="000000"/>
                </a:solidFill>
                <a:latin typeface="Times New Roman" pitchFamily="18" charset="0"/>
                <a:cs typeface="Times New Roman" pitchFamily="18" charset="0"/>
              </a:rPr>
              <a:t>Порядка</a:t>
            </a:r>
          </a:p>
          <a:p>
            <a:pPr lvl="0" algn="just">
              <a:spcAft>
                <a:spcPts val="0"/>
              </a:spcAft>
            </a:pPr>
            <a:r>
              <a:rPr lang="ru-RU" sz="1400" dirty="0">
                <a:solidFill>
                  <a:schemeClr val="tx1"/>
                </a:solidFill>
                <a:latin typeface="Times New Roman" pitchFamily="18" charset="0"/>
                <a:cs typeface="Times New Roman" pitchFamily="18" charset="0"/>
              </a:rPr>
              <a:t>Указание кодов особых условий труда (графа 8) или кодов оснований досрочного назначения страховой пенсии (графа 9) не допускается при отсутствии начисления страховых взносов по дополнительному тарифу за отчетный период, за который страхователем представляется форма ЕФС-1, в отношении застрахованных лиц, занятых на видах работ, перечисленных в подпунктах 1 - 18 части 1 статьи 30 Федерального закона от 28 декабря 2013 г. N 400-ФЗ.</a:t>
            </a:r>
          </a:p>
          <a:p>
            <a:pPr lvl="0" algn="just">
              <a:spcAft>
                <a:spcPts val="0"/>
              </a:spcAft>
            </a:pPr>
            <a:r>
              <a:rPr lang="ru-RU" sz="1400" dirty="0">
                <a:solidFill>
                  <a:schemeClr val="tx1"/>
                </a:solidFill>
                <a:latin typeface="Times New Roman" pitchFamily="18" charset="0"/>
                <a:cs typeface="Times New Roman" pitchFamily="18" charset="0"/>
              </a:rPr>
              <a:t>Исключение составляют периоды с кодами "ДЕКРЕТ", "</a:t>
            </a:r>
            <a:r>
              <a:rPr lang="ru-RU" sz="1400" dirty="0" err="1">
                <a:solidFill>
                  <a:schemeClr val="tx1"/>
                </a:solidFill>
                <a:latin typeface="Times New Roman" pitchFamily="18" charset="0"/>
                <a:cs typeface="Times New Roman" pitchFamily="18" charset="0"/>
              </a:rPr>
              <a:t>ВРНЕТРУД</a:t>
            </a:r>
            <a:r>
              <a:rPr lang="ru-RU" sz="1400" dirty="0">
                <a:solidFill>
                  <a:schemeClr val="tx1"/>
                </a:solidFill>
                <a:latin typeface="Times New Roman" pitchFamily="18" charset="0"/>
                <a:cs typeface="Times New Roman" pitchFamily="18" charset="0"/>
              </a:rPr>
              <a:t>", "ВАХТА", "</a:t>
            </a:r>
            <a:r>
              <a:rPr lang="ru-RU" sz="1400" dirty="0" err="1">
                <a:solidFill>
                  <a:schemeClr val="tx1"/>
                </a:solidFill>
                <a:latin typeface="Times New Roman" pitchFamily="18" charset="0"/>
                <a:cs typeface="Times New Roman" pitchFamily="18" charset="0"/>
              </a:rPr>
              <a:t>ДЛОТПУСК</a:t>
            </a:r>
            <a:r>
              <a:rPr lang="ru-RU" sz="1400" dirty="0">
                <a:solidFill>
                  <a:schemeClr val="tx1"/>
                </a:solidFill>
                <a:latin typeface="Times New Roman" pitchFamily="18" charset="0"/>
                <a:cs typeface="Times New Roman" pitchFamily="18" charset="0"/>
              </a:rPr>
              <a:t>", "МЕСЯЦ", "</a:t>
            </a:r>
            <a:r>
              <a:rPr lang="ru-RU" sz="1400" dirty="0" err="1">
                <a:solidFill>
                  <a:schemeClr val="tx1"/>
                </a:solidFill>
                <a:latin typeface="Times New Roman" pitchFamily="18" charset="0"/>
                <a:cs typeface="Times New Roman" pitchFamily="18" charset="0"/>
              </a:rPr>
              <a:t>МЕДНЕТРУД</a:t>
            </a:r>
            <a:r>
              <a:rPr lang="ru-RU" sz="1400" dirty="0">
                <a:solidFill>
                  <a:schemeClr val="tx1"/>
                </a:solidFill>
                <a:latin typeface="Times New Roman" pitchFamily="18" charset="0"/>
                <a:cs typeface="Times New Roman" pitchFamily="18" charset="0"/>
              </a:rPr>
              <a:t>", непосредственно примыкающие без перерывов к периодам работ с особыми условиями труда</a:t>
            </a:r>
            <a:r>
              <a:rPr lang="ru-RU" sz="1400" dirty="0" smtClean="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p:txBody>
      </p:sp>
      <p:sp>
        <p:nvSpPr>
          <p:cNvPr id="4" name="AutoShape 7"/>
          <p:cNvSpPr>
            <a:spLocks noChangeArrowheads="1"/>
          </p:cNvSpPr>
          <p:nvPr/>
        </p:nvSpPr>
        <p:spPr bwMode="auto">
          <a:xfrm>
            <a:off x="683568" y="6237312"/>
            <a:ext cx="8064896" cy="504056"/>
          </a:xfrm>
          <a:prstGeom prst="flowChartAlternateProcess">
            <a:avLst/>
          </a:prstGeom>
          <a:solidFill>
            <a:srgbClr val="FFFFCC"/>
          </a:solidFill>
          <a:ln w="25400">
            <a:solidFill>
              <a:srgbClr val="FF0000"/>
            </a:solidFill>
            <a:miter lim="800000"/>
            <a:headEnd/>
            <a:tailEnd/>
          </a:ln>
        </p:spPr>
        <p:txBody>
          <a:bodyPr lIns="72000" tIns="0" rIns="72000" bIns="0" anchor="ctr"/>
          <a:lstStyle/>
          <a:p>
            <a:pPr indent="182563" algn="just"/>
            <a:r>
              <a:rPr lang="ru-RU" sz="1400" dirty="0" smtClean="0"/>
              <a:t>Если заполнена графа 11</a:t>
            </a:r>
            <a:r>
              <a:rPr lang="ru-RU" sz="1400" dirty="0"/>
              <a:t> «Индивидуальный номер рабочего места</a:t>
            </a:r>
            <a:r>
              <a:rPr lang="ru-RU" sz="1400" dirty="0" smtClean="0"/>
              <a:t>», то обязательно должна быть заполнена графа 12 </a:t>
            </a:r>
            <a:r>
              <a:rPr lang="ru-RU" sz="1400" dirty="0"/>
              <a:t>«Класс (подкласс) условий труда» </a:t>
            </a:r>
            <a:r>
              <a:rPr lang="ru-RU" sz="1400" dirty="0" smtClean="0"/>
              <a:t>и наоборот, иначе ошибка с кодом результата 30.</a:t>
            </a:r>
            <a:endParaRPr lang="ru-RU" sz="14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203626"/>
            <a:ext cx="576064" cy="537742"/>
          </a:xfrm>
          <a:prstGeom prst="rect">
            <a:avLst/>
          </a:prstGeom>
        </p:spPr>
      </p:pic>
      <p:sp>
        <p:nvSpPr>
          <p:cNvPr id="6"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20</a:t>
            </a:fld>
            <a:endParaRPr lang="ru-RU" sz="1300" dirty="0"/>
          </a:p>
        </p:txBody>
      </p:sp>
    </p:spTree>
    <p:extLst>
      <p:ext uri="{BB962C8B-B14F-4D97-AF65-F5344CB8AC3E}">
        <p14:creationId xmlns:p14="http://schemas.microsoft.com/office/powerpoint/2010/main" val="375854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95576"/>
            <a:ext cx="8784976" cy="669128"/>
          </a:xfrm>
        </p:spPr>
        <p:txBody>
          <a:bodyPr>
            <a:noAutofit/>
          </a:bodyPr>
          <a:lstStyle/>
          <a:p>
            <a:r>
              <a:rPr lang="ru-RU" sz="2400" b="1" dirty="0">
                <a:latin typeface="Times New Roman" pitchFamily="18" charset="0"/>
                <a:cs typeface="Times New Roman" pitchFamily="18" charset="0"/>
              </a:rPr>
              <a:t>Сведения </a:t>
            </a:r>
            <a:r>
              <a:rPr lang="ru-RU" sz="2400" b="1" dirty="0" smtClean="0">
                <a:latin typeface="Times New Roman" pitchFamily="18" charset="0"/>
                <a:cs typeface="Times New Roman" pitchFamily="18" charset="0"/>
              </a:rPr>
              <a:t>о страховом стаже в текущем году</a:t>
            </a:r>
            <a:br>
              <a:rPr lang="ru-RU" sz="2400" b="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(назначение пенсии)</a:t>
            </a:r>
            <a:endParaRPr lang="ru-RU" sz="2400" b="1" dirty="0">
              <a:latin typeface="Times New Roman" pitchFamily="18" charset="0"/>
              <a:cs typeface="Times New Roman" pitchFamily="18" charset="0"/>
            </a:endParaRPr>
          </a:p>
        </p:txBody>
      </p:sp>
      <p:sp>
        <p:nvSpPr>
          <p:cNvPr id="8" name="Скругленный прямоугольник 7"/>
          <p:cNvSpPr/>
          <p:nvPr/>
        </p:nvSpPr>
        <p:spPr>
          <a:xfrm>
            <a:off x="240496" y="3284984"/>
            <a:ext cx="8663008" cy="3312368"/>
          </a:xfrm>
          <a:prstGeom prst="roundRect">
            <a:avLst>
              <a:gd name="adj" fmla="val 8206"/>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87313" algn="ctr">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dirty="0" smtClean="0">
                <a:solidFill>
                  <a:srgbClr val="000000"/>
                </a:solidFill>
                <a:latin typeface="Times New Roman" pitchFamily="16" charset="0"/>
                <a:cs typeface="Times New Roman" pitchFamily="16" charset="0"/>
              </a:rPr>
              <a:t>Пункт 74 Порядка</a:t>
            </a:r>
          </a:p>
          <a:p>
            <a:pPr marL="87313" algn="just">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smtClean="0">
                <a:solidFill>
                  <a:srgbClr val="000000"/>
                </a:solidFill>
                <a:latin typeface="Times New Roman" pitchFamily="16" charset="0"/>
                <a:cs typeface="Times New Roman" pitchFamily="16" charset="0"/>
              </a:rPr>
              <a:t>Для застрахованных лиц, работающих в территориальных условиях или на видах работ, дающих право на досрочное назначение страховой пенсии по старости, код территориальных условий или код особых условий труда и код основания для досрочного назначения страховой пенсии по старости не указывается, если в графе 7 «Дополнительные сведения» указаны коды (за исключением случаев, указанных в пункте 75) "ДЕТИ", "</a:t>
            </a:r>
            <a:r>
              <a:rPr lang="ru-RU" sz="1600" b="1" dirty="0" smtClean="0">
                <a:solidFill>
                  <a:srgbClr val="000000"/>
                </a:solidFill>
                <a:latin typeface="Times New Roman" pitchFamily="16" charset="0"/>
                <a:cs typeface="Times New Roman" pitchFamily="16" charset="0"/>
              </a:rPr>
              <a:t>НЕОПЛ</a:t>
            </a:r>
            <a:r>
              <a:rPr lang="ru-RU" sz="1600" dirty="0" smtClean="0">
                <a:solidFill>
                  <a:srgbClr val="000000"/>
                </a:solidFill>
                <a:latin typeface="Times New Roman" pitchFamily="16" charset="0"/>
                <a:cs typeface="Times New Roman" pitchFamily="16" charset="0"/>
              </a:rPr>
              <a:t>", "КВАЛИФОЦ", "ОБЩЕСТ", "СДКРОВ", "ОТСТРАН", "ПРОСТОЙ", "УЧОТПУСК", "ДЛДЕТИ", "ДЕТИПРЛ", "ЧАЭС", "ДОПВЫХ", "ДИСПР".</a:t>
            </a:r>
          </a:p>
          <a:p>
            <a:pPr marL="87313" algn="ctr">
              <a:spcBef>
                <a:spcPts val="600"/>
              </a:spcBef>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dirty="0" smtClean="0">
                <a:solidFill>
                  <a:srgbClr val="000000"/>
                </a:solidFill>
                <a:latin typeface="Times New Roman" pitchFamily="16" charset="0"/>
                <a:cs typeface="Times New Roman" pitchFamily="16" charset="0"/>
              </a:rPr>
              <a:t>Пункт 106 Порядка</a:t>
            </a:r>
          </a:p>
          <a:p>
            <a:pPr marL="87313" algn="just">
              <a:spcAft>
                <a:spcPts val="0"/>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smtClean="0">
                <a:solidFill>
                  <a:srgbClr val="000000"/>
                </a:solidFill>
                <a:latin typeface="Times New Roman" pitchFamily="16" charset="0"/>
                <a:cs typeface="Times New Roman" pitchFamily="16" charset="0"/>
              </a:rPr>
              <a:t>Не допускается по одной строке одновременного указания значений в графе 4 и значений в графе 7 "ДЕТИПРЛ", "</a:t>
            </a:r>
            <a:r>
              <a:rPr lang="ru-RU" sz="1600" b="1" dirty="0" smtClean="0">
                <a:solidFill>
                  <a:srgbClr val="000000"/>
                </a:solidFill>
                <a:latin typeface="Times New Roman" pitchFamily="16" charset="0"/>
                <a:cs typeface="Times New Roman" pitchFamily="16" charset="0"/>
              </a:rPr>
              <a:t>НЕОПЛ</a:t>
            </a:r>
            <a:r>
              <a:rPr lang="ru-RU" sz="1600" dirty="0" smtClean="0">
                <a:solidFill>
                  <a:srgbClr val="000000"/>
                </a:solidFill>
                <a:latin typeface="Times New Roman" pitchFamily="16" charset="0"/>
                <a:cs typeface="Times New Roman" pitchFamily="16" charset="0"/>
              </a:rPr>
              <a:t>", "ОБЩЕСТВ", "СДКРОВ", "ОТСТРАН", "ПРОСТОЙ", "УЧОТПУСК", "ДЛДЕТИ", "ЧАЭС", "ДОПВЫХ".</a:t>
            </a:r>
            <a:endParaRPr lang="ru-RU" sz="1600" dirty="0">
              <a:solidFill>
                <a:srgbClr val="000000"/>
              </a:solidFill>
              <a:latin typeface="Times New Roman" pitchFamily="16" charset="0"/>
              <a:cs typeface="Times New Roman" pitchFamily="16" charset="0"/>
            </a:endParaRPr>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21</a:t>
            </a:fld>
            <a:endParaRPr lang="ru-RU" sz="13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95" y="1302882"/>
            <a:ext cx="8688399" cy="1622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952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71550" y="188913"/>
            <a:ext cx="7715250" cy="720725"/>
          </a:xfrm>
        </p:spPr>
        <p:txBody>
          <a:bodyPr/>
          <a:lstStyle/>
          <a:p>
            <a:pPr eaLnBrk="1" hangingPunct="1">
              <a:lnSpc>
                <a:spcPct val="90000"/>
              </a:lnSpc>
              <a:defRPr/>
            </a:pPr>
            <a:r>
              <a:rPr lang="ru-RU" sz="2600" dirty="0">
                <a:latin typeface="Times New Roman" pitchFamily="18" charset="0"/>
                <a:cs typeface="Times New Roman" pitchFamily="18" charset="0"/>
              </a:rPr>
              <a:t>Сведения о страховом стаже в текущем году</a:t>
            </a:r>
            <a:br>
              <a:rPr lang="ru-RU" sz="2600" dirty="0">
                <a:latin typeface="Times New Roman" pitchFamily="18" charset="0"/>
                <a:cs typeface="Times New Roman" pitchFamily="18" charset="0"/>
              </a:rPr>
            </a:br>
            <a:r>
              <a:rPr lang="ru-RU" sz="2600" dirty="0">
                <a:latin typeface="Times New Roman" pitchFamily="18" charset="0"/>
                <a:cs typeface="Times New Roman" pitchFamily="18" charset="0"/>
              </a:rPr>
              <a:t>(назначение </a:t>
            </a:r>
            <a:r>
              <a:rPr lang="ru-RU" sz="2600" dirty="0" smtClean="0">
                <a:latin typeface="Times New Roman" pitchFamily="18" charset="0"/>
                <a:cs typeface="Times New Roman" pitchFamily="18" charset="0"/>
              </a:rPr>
              <a:t>выплат по ОСС)</a:t>
            </a:r>
            <a:endParaRPr lang="ru-RU" sz="2600" dirty="0" smtClean="0"/>
          </a:p>
        </p:txBody>
      </p:sp>
      <p:sp>
        <p:nvSpPr>
          <p:cNvPr id="40965" name="AutoShape 4"/>
          <p:cNvSpPr>
            <a:spLocks noChangeArrowheads="1"/>
          </p:cNvSpPr>
          <p:nvPr/>
        </p:nvSpPr>
        <p:spPr bwMode="auto">
          <a:xfrm>
            <a:off x="1043608" y="1052737"/>
            <a:ext cx="7453238" cy="432047"/>
          </a:xfrm>
          <a:prstGeom prst="roundRect">
            <a:avLst>
              <a:gd name="adj" fmla="val 34357"/>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ru-RU" altLang="ru-RU" sz="1500" dirty="0" smtClean="0"/>
              <a:t> Подраздел </a:t>
            </a:r>
            <a:r>
              <a:rPr lang="ru-RU" altLang="ru-RU" sz="1500" dirty="0"/>
              <a:t>1.2 Сведения о страховом </a:t>
            </a:r>
            <a:r>
              <a:rPr lang="ru-RU" altLang="ru-RU" sz="1500" dirty="0" smtClean="0"/>
              <a:t>стаже с типом «Назначение выплат по ОСС»</a:t>
            </a:r>
            <a:endParaRPr lang="ru-RU" altLang="ru-RU" sz="1500" dirty="0"/>
          </a:p>
          <a:p>
            <a:pPr algn="ctr" eaLnBrk="1" hangingPunct="1">
              <a:lnSpc>
                <a:spcPct val="90000"/>
              </a:lnSpc>
            </a:pPr>
            <a:endParaRPr lang="ru-RU" altLang="ru-RU" sz="1500" b="1" dirty="0"/>
          </a:p>
        </p:txBody>
      </p:sp>
      <p:sp>
        <p:nvSpPr>
          <p:cNvPr id="6"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22</a:t>
            </a:fld>
            <a:endParaRPr lang="ru-RU" sz="1300" dirty="0"/>
          </a:p>
        </p:txBody>
      </p:sp>
      <p:sp>
        <p:nvSpPr>
          <p:cNvPr id="23556" name="AutoShape 4"/>
          <p:cNvSpPr>
            <a:spLocks noChangeArrowheads="1"/>
          </p:cNvSpPr>
          <p:nvPr/>
        </p:nvSpPr>
        <p:spPr bwMode="auto">
          <a:xfrm>
            <a:off x="184149" y="1628800"/>
            <a:ext cx="8753475" cy="4320480"/>
          </a:xfrm>
          <a:prstGeom prst="roundRect">
            <a:avLst>
              <a:gd name="adj" fmla="val 6542"/>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lvl="0" algn="ctr">
              <a:spcAft>
                <a:spcPts val="600"/>
              </a:spcAft>
            </a:pPr>
            <a:r>
              <a:rPr lang="ru-RU" sz="1400" b="1" dirty="0">
                <a:solidFill>
                  <a:srgbClr val="000000"/>
                </a:solidFill>
              </a:rPr>
              <a:t>Пункт </a:t>
            </a:r>
            <a:r>
              <a:rPr lang="ru-RU" sz="1400" b="1" dirty="0" smtClean="0">
                <a:solidFill>
                  <a:srgbClr val="000000"/>
                </a:solidFill>
              </a:rPr>
              <a:t>55 Порядка</a:t>
            </a:r>
          </a:p>
          <a:p>
            <a:pPr indent="414000" algn="just">
              <a:spcAft>
                <a:spcPts val="0"/>
              </a:spcAft>
            </a:pPr>
            <a:r>
              <a:rPr lang="ru-RU" sz="1400" dirty="0" smtClean="0"/>
              <a:t>Форма </a:t>
            </a:r>
            <a:r>
              <a:rPr lang="ru-RU" sz="1400" dirty="0"/>
              <a:t>с типом сведений </a:t>
            </a:r>
            <a:r>
              <a:rPr lang="ru-RU" sz="1400" dirty="0" smtClean="0"/>
              <a:t>«Назначение </a:t>
            </a:r>
            <a:r>
              <a:rPr lang="ru-RU" sz="1400" dirty="0"/>
              <a:t>выплат по </a:t>
            </a:r>
            <a:r>
              <a:rPr lang="ru-RU" sz="1400" dirty="0" err="1" smtClean="0"/>
              <a:t>ОСС</a:t>
            </a:r>
            <a:r>
              <a:rPr lang="ru-RU" sz="1400" dirty="0" smtClean="0"/>
              <a:t>» </a:t>
            </a:r>
            <a:r>
              <a:rPr lang="ru-RU" sz="1400" b="1" dirty="0"/>
              <a:t>представляется на застрахованное лицо, которое подало заявление о предоставлении отпуска по беременности и родам или отпуска по уходу за ребенком, для учета периода работы календарного года, срок представления отчетности за который не </a:t>
            </a:r>
            <a:r>
              <a:rPr lang="ru-RU" sz="1400" b="1" dirty="0" smtClean="0"/>
              <a:t>наступил</a:t>
            </a:r>
            <a:r>
              <a:rPr lang="ru-RU" sz="1400" dirty="0" smtClean="0"/>
              <a:t>.</a:t>
            </a:r>
          </a:p>
          <a:p>
            <a:pPr indent="414000" algn="just">
              <a:spcAft>
                <a:spcPts val="0"/>
              </a:spcAft>
            </a:pPr>
            <a:r>
              <a:rPr lang="ru-RU" sz="1400" dirty="0" smtClean="0"/>
              <a:t>При </a:t>
            </a:r>
            <a:r>
              <a:rPr lang="ru-RU" sz="1400" dirty="0"/>
              <a:t>наступлении срока представления сведений в отношении застрахованного лица, на которого была представлена форма с типом сведений </a:t>
            </a:r>
            <a:r>
              <a:rPr lang="ru-RU" sz="1400" dirty="0" smtClean="0"/>
              <a:t>"</a:t>
            </a:r>
            <a:r>
              <a:rPr lang="ru-RU" sz="1400" dirty="0"/>
              <a:t>Назначение выплат по ОСС", должна быть представлена форма с типом сведений "Исходная</a:t>
            </a:r>
            <a:r>
              <a:rPr lang="ru-RU" sz="1400" dirty="0" smtClean="0"/>
              <a:t>".</a:t>
            </a:r>
          </a:p>
          <a:p>
            <a:pPr lvl="0" algn="ctr">
              <a:spcAft>
                <a:spcPts val="600"/>
              </a:spcAft>
            </a:pPr>
            <a:r>
              <a:rPr lang="ru-RU" sz="1400" b="1" dirty="0" smtClean="0">
                <a:solidFill>
                  <a:srgbClr val="000000"/>
                </a:solidFill>
              </a:rPr>
              <a:t>Пункт 58 Порядка</a:t>
            </a:r>
          </a:p>
          <a:p>
            <a:pPr indent="414000" algn="just"/>
            <a:r>
              <a:rPr lang="ru-RU" sz="1400" dirty="0" smtClean="0"/>
              <a:t>Даты</a:t>
            </a:r>
            <a:r>
              <a:rPr lang="ru-RU" sz="1400" dirty="0"/>
              <a:t>, указанные в графах 2 и 3 подраздела "Период работы", должны находиться в пределах отчетного периода, указанного в поле "Отчетный период", и содержать значения в формате </a:t>
            </a:r>
            <a:r>
              <a:rPr lang="ru-RU" sz="1400" dirty="0" smtClean="0"/>
              <a:t>ДД.ММ.ГГГГ.</a:t>
            </a:r>
          </a:p>
          <a:p>
            <a:pPr indent="414000" algn="just"/>
            <a:r>
              <a:rPr lang="ru-RU" sz="1400" dirty="0" smtClean="0"/>
              <a:t>При </a:t>
            </a:r>
            <a:r>
              <a:rPr lang="ru-RU" sz="1400" dirty="0"/>
              <a:t>представлении формы ЕФС-1 с типом "Назначение выплат по ОСС" графа "Период работы" </a:t>
            </a:r>
            <a:r>
              <a:rPr lang="ru-RU" sz="1400" b="1" dirty="0"/>
              <a:t>заполняется двумя строками</a:t>
            </a:r>
            <a:r>
              <a:rPr lang="ru-RU" sz="1400" dirty="0" smtClean="0"/>
              <a:t>:</a:t>
            </a:r>
            <a:endParaRPr lang="ru-RU" sz="1400" dirty="0"/>
          </a:p>
          <a:p>
            <a:pPr indent="414000" algn="just"/>
            <a:r>
              <a:rPr lang="ru-RU" sz="1400" b="1" dirty="0"/>
              <a:t>в первой строке </a:t>
            </a:r>
            <a:r>
              <a:rPr lang="ru-RU" sz="1400" dirty="0"/>
              <a:t>указываются даты в пределах от даты начала отчетного периода, указанного в поле "Отчетный период", по дату, предшествующую дате начала отпуска по беременности и родам или отпуска по уходу за ребенком; </a:t>
            </a:r>
          </a:p>
          <a:p>
            <a:pPr indent="414000" algn="just"/>
            <a:r>
              <a:rPr lang="ru-RU" sz="1400" b="1" dirty="0"/>
              <a:t>во второй строке </a:t>
            </a:r>
            <a:r>
              <a:rPr lang="ru-RU" sz="1400" dirty="0"/>
              <a:t>отражается один день отпуска по беременности и родам или отпуска по уходу за ребенком (дата фактического начала отпуска) с указанием в графе 7 "Дополнительные сведения" кода "ДЕКРЕТ" или "ДЕТИ" ("ДЕТИПРЛ"). </a:t>
            </a:r>
            <a:endParaRPr lang="ru-RU" sz="1400" b="1" dirty="0">
              <a:solidFill>
                <a:srgbClr val="000000"/>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83" y="6131959"/>
            <a:ext cx="675148" cy="630234"/>
          </a:xfrm>
          <a:prstGeom prst="rect">
            <a:avLst/>
          </a:prstGeom>
        </p:spPr>
      </p:pic>
      <p:sp>
        <p:nvSpPr>
          <p:cNvPr id="8" name="AutoShape 7"/>
          <p:cNvSpPr>
            <a:spLocks noChangeArrowheads="1"/>
          </p:cNvSpPr>
          <p:nvPr/>
        </p:nvSpPr>
        <p:spPr bwMode="auto">
          <a:xfrm>
            <a:off x="1132320" y="6240193"/>
            <a:ext cx="6896064" cy="501175"/>
          </a:xfrm>
          <a:prstGeom prst="flowChartAlternateProcess">
            <a:avLst/>
          </a:prstGeom>
          <a:solidFill>
            <a:srgbClr val="FFFFCC"/>
          </a:solidFill>
          <a:ln w="25400">
            <a:solidFill>
              <a:srgbClr val="FF0000"/>
            </a:solidFill>
            <a:miter lim="800000"/>
            <a:headEnd/>
            <a:tailEnd/>
          </a:ln>
        </p:spPr>
        <p:txBody>
          <a:bodyPr lIns="36000" tIns="0" rIns="36000" bIns="0" anchor="ctr"/>
          <a:lstStyle/>
          <a:p>
            <a:r>
              <a:rPr lang="ru-RU" sz="1400" dirty="0"/>
              <a:t>Срок сдачи – не позднее 3 рабочих дней со дня, когда работодателем </a:t>
            </a:r>
            <a:r>
              <a:rPr lang="ru-RU" sz="1400" dirty="0" smtClean="0"/>
              <a:t>получено заявление от работника.</a:t>
            </a:r>
            <a:endParaRPr lang="ru-RU" sz="1400" dirty="0"/>
          </a:p>
        </p:txBody>
      </p:sp>
    </p:spTree>
    <p:extLst>
      <p:ext uri="{BB962C8B-B14F-4D97-AF65-F5344CB8AC3E}">
        <p14:creationId xmlns:p14="http://schemas.microsoft.com/office/powerpoint/2010/main" val="1540332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71550" y="188913"/>
            <a:ext cx="7715250" cy="720725"/>
          </a:xfrm>
        </p:spPr>
        <p:txBody>
          <a:bodyPr/>
          <a:lstStyle/>
          <a:p>
            <a:pPr eaLnBrk="1" hangingPunct="1">
              <a:lnSpc>
                <a:spcPct val="90000"/>
              </a:lnSpc>
              <a:defRPr/>
            </a:pPr>
            <a:r>
              <a:rPr lang="ru-RU" sz="2600" dirty="0"/>
              <a:t>Сведения по форме ЕФС-1</a:t>
            </a:r>
            <a:r>
              <a:rPr lang="ru-RU" sz="2600" dirty="0" smtClean="0"/>
              <a:t/>
            </a:r>
            <a:br>
              <a:rPr lang="ru-RU" sz="2600" dirty="0" smtClean="0"/>
            </a:br>
            <a:r>
              <a:rPr lang="ru-RU" sz="2600" dirty="0"/>
              <a:t>Раздел </a:t>
            </a:r>
            <a:r>
              <a:rPr lang="en-US" sz="2600" dirty="0" smtClean="0"/>
              <a:t>1</a:t>
            </a:r>
            <a:r>
              <a:rPr lang="ru-RU" sz="2600" dirty="0" smtClean="0"/>
              <a:t> </a:t>
            </a:r>
            <a:r>
              <a:rPr lang="ru-RU" sz="2600" dirty="0"/>
              <a:t>подраздел 1</a:t>
            </a:r>
            <a:endParaRPr lang="ru-RU" sz="2600" dirty="0" smtClean="0"/>
          </a:p>
        </p:txBody>
      </p:sp>
      <p:sp>
        <p:nvSpPr>
          <p:cNvPr id="23556" name="AutoShape 4"/>
          <p:cNvSpPr>
            <a:spLocks noChangeArrowheads="1"/>
          </p:cNvSpPr>
          <p:nvPr/>
        </p:nvSpPr>
        <p:spPr bwMode="auto">
          <a:xfrm>
            <a:off x="184149" y="1484784"/>
            <a:ext cx="8753475" cy="5282729"/>
          </a:xfrm>
          <a:prstGeom prst="roundRect">
            <a:avLst>
              <a:gd name="adj" fmla="val 6612"/>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indent="432000" algn="jus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smtClean="0"/>
              <a:t>Согласно ч. 1 ст. 256 Трудового кодекса Российской Федерации по </a:t>
            </a:r>
            <a:r>
              <a:rPr lang="ru-RU" sz="1400" dirty="0"/>
              <a:t>заявлению женщины ей предоставляется отпуск по уходу за </a:t>
            </a:r>
            <a:r>
              <a:rPr lang="ru-RU" sz="1400" dirty="0" smtClean="0"/>
              <a:t>ребенком до </a:t>
            </a:r>
            <a:r>
              <a:rPr lang="ru-RU" sz="1400" dirty="0"/>
              <a:t>достижения им возраста трех лет. </a:t>
            </a:r>
            <a:endParaRPr lang="ru-RU" sz="1400" dirty="0" smtClean="0"/>
          </a:p>
          <a:p>
            <a:pPr indent="432000" algn="jus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smtClean="0"/>
              <a:t>Отпуска </a:t>
            </a:r>
            <a:r>
              <a:rPr lang="ru-RU" sz="1400" dirty="0"/>
              <a:t>по уходу за ребенком могут быть использованы </a:t>
            </a:r>
            <a:r>
              <a:rPr lang="ru-RU" sz="1400" dirty="0" smtClean="0"/>
              <a:t>полностью или </a:t>
            </a:r>
            <a:r>
              <a:rPr lang="ru-RU" sz="1400" dirty="0"/>
              <a:t>по частям также отцом ребенка, бабушкой, дедом, другим </a:t>
            </a:r>
            <a:r>
              <a:rPr lang="ru-RU" sz="1400" dirty="0" smtClean="0"/>
              <a:t>родственником или </a:t>
            </a:r>
            <a:r>
              <a:rPr lang="ru-RU" sz="1400" dirty="0"/>
              <a:t>опекуном, фактически осуществляющим уход за ребенком (</a:t>
            </a:r>
            <a:r>
              <a:rPr lang="ru-RU" sz="1400" dirty="0" smtClean="0"/>
              <a:t>ч.2 ст. 256 </a:t>
            </a:r>
            <a:r>
              <a:rPr lang="ru-RU" sz="1400" dirty="0"/>
              <a:t>ТК РФ).</a:t>
            </a:r>
          </a:p>
          <a:p>
            <a:pPr indent="432000" algn="jus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smtClean="0"/>
              <a:t>В отпуске </a:t>
            </a:r>
            <a:r>
              <a:rPr lang="ru-RU" sz="1400" dirty="0"/>
              <a:t>по уходу за одним ребенком до трех лет, предоставляемом на</a:t>
            </a:r>
            <a:br>
              <a:rPr lang="ru-RU" sz="1400" dirty="0"/>
            </a:br>
            <a:r>
              <a:rPr lang="ru-RU" sz="1400" dirty="0"/>
              <a:t>основании </a:t>
            </a:r>
            <a:r>
              <a:rPr lang="ru-RU" sz="1400" dirty="0" smtClean="0"/>
              <a:t>ст. </a:t>
            </a:r>
            <a:r>
              <a:rPr lang="ru-RU" sz="1400" dirty="0"/>
              <a:t>256 ТК РФ, одновременно не может находиться </a:t>
            </a:r>
            <a:r>
              <a:rPr lang="ru-RU" sz="1400" dirty="0" smtClean="0"/>
              <a:t>женщина и </a:t>
            </a:r>
            <a:r>
              <a:rPr lang="ru-RU" sz="1400" dirty="0"/>
              <a:t>другой родитель или другое лицо, поименованное в </a:t>
            </a:r>
            <a:r>
              <a:rPr lang="ru-RU" sz="1400" dirty="0" smtClean="0"/>
              <a:t>ч.2 ст. 256 ТК </a:t>
            </a:r>
            <a:r>
              <a:rPr lang="ru-RU" sz="1400" dirty="0"/>
              <a:t>РФ.</a:t>
            </a:r>
          </a:p>
          <a:p>
            <a:pPr indent="432000" algn="jus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t>Работник, оформивший отпуск по уходу </a:t>
            </a:r>
            <a:r>
              <a:rPr lang="ru-RU" sz="1400" dirty="0" smtClean="0"/>
              <a:t>за ребенком</a:t>
            </a:r>
            <a:r>
              <a:rPr lang="ru-RU" sz="1400" dirty="0"/>
              <a:t>, вправе прервать его в любое время досрочно и выйти на </a:t>
            </a:r>
            <a:r>
              <a:rPr lang="ru-RU" sz="1400" dirty="0" smtClean="0"/>
              <a:t>работу. При </a:t>
            </a:r>
            <a:r>
              <a:rPr lang="ru-RU" sz="1400" dirty="0"/>
              <a:t>этом отпуск по уходу за ребенком может быть предоставлен другому лицу,</a:t>
            </a:r>
            <a:br>
              <a:rPr lang="ru-RU" sz="1400" dirty="0"/>
            </a:br>
            <a:r>
              <a:rPr lang="ru-RU" sz="1400" dirty="0"/>
              <a:t>поименованному в </a:t>
            </a:r>
            <a:r>
              <a:rPr lang="ru-RU" sz="1400" dirty="0" smtClean="0"/>
              <a:t>ч.2 ст. </a:t>
            </a:r>
            <a:r>
              <a:rPr lang="ru-RU" sz="1400" dirty="0"/>
              <a:t>256 ТК РФ, фактически осуществляющему </a:t>
            </a:r>
            <a:r>
              <a:rPr lang="ru-RU" sz="1400" dirty="0" smtClean="0"/>
              <a:t>уход за </a:t>
            </a:r>
            <a:r>
              <a:rPr lang="ru-RU" sz="1400" dirty="0"/>
              <a:t>ребенком.</a:t>
            </a:r>
          </a:p>
          <a:p>
            <a:pPr indent="432000" algn="jus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a:t> Таким образом, право на получение ежемесячного пособия по уходу</a:t>
            </a:r>
            <a:br>
              <a:rPr lang="ru-RU" sz="1400" dirty="0"/>
            </a:br>
            <a:r>
              <a:rPr lang="ru-RU" sz="1400" dirty="0"/>
              <a:t>за ребенком сохраняется именно за тем застрахованным лицом, которое находилось в</a:t>
            </a:r>
            <a:br>
              <a:rPr lang="ru-RU" sz="1400" dirty="0"/>
            </a:br>
            <a:r>
              <a:rPr lang="ru-RU" sz="1400" dirty="0"/>
              <a:t>отпуске по уходу за ребенком и получало ежемесячное пособие по уходу</a:t>
            </a:r>
            <a:br>
              <a:rPr lang="ru-RU" sz="1400" dirty="0"/>
            </a:br>
            <a:r>
              <a:rPr lang="ru-RU" sz="1400" dirty="0"/>
              <a:t>за ребенком, а впоследствии вышло из этого отпуска на работу до достижения ребенком</a:t>
            </a:r>
            <a:br>
              <a:rPr lang="ru-RU" sz="1400" dirty="0"/>
            </a:br>
            <a:r>
              <a:rPr lang="ru-RU" sz="1400" dirty="0"/>
              <a:t>возраста полутора </a:t>
            </a:r>
            <a:r>
              <a:rPr lang="ru-RU" sz="1400" dirty="0" smtClean="0"/>
              <a:t>лет. </a:t>
            </a:r>
          </a:p>
          <a:p>
            <a:pPr indent="432000" algn="jus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400" dirty="0" smtClean="0"/>
              <a:t>При </a:t>
            </a:r>
            <a:r>
              <a:rPr lang="ru-RU" sz="1400" dirty="0"/>
              <a:t>предоставлении отпуска по уходу за этим же ребенком другому</a:t>
            </a:r>
            <a:br>
              <a:rPr lang="ru-RU" sz="1400" dirty="0"/>
            </a:br>
            <a:r>
              <a:rPr lang="ru-RU" sz="1400" dirty="0"/>
              <a:t>застрахованному лицу ежемесячное пособие по уходу за ребенком назначению</a:t>
            </a:r>
            <a:br>
              <a:rPr lang="ru-RU" sz="1400" dirty="0"/>
            </a:br>
            <a:r>
              <a:rPr lang="ru-RU" sz="1400" dirty="0"/>
              <a:t>не подлежит, поскольку указанное пособие будет продолжать выплачиваться</a:t>
            </a:r>
            <a:br>
              <a:rPr lang="ru-RU" sz="1400" dirty="0"/>
            </a:br>
            <a:r>
              <a:rPr lang="ru-RU" sz="1400" dirty="0"/>
              <a:t>застрахованному лицу, вышедшему на работу из отпуска по уходу за ребенком ранее</a:t>
            </a:r>
            <a:br>
              <a:rPr lang="ru-RU" sz="1400" dirty="0"/>
            </a:br>
            <a:r>
              <a:rPr lang="ru-RU" sz="1400" dirty="0"/>
              <a:t>достижения им возраста полутора лет. Отказ от выплаты ежемесячного пособия по</a:t>
            </a:r>
            <a:br>
              <a:rPr lang="ru-RU" sz="1400" dirty="0"/>
            </a:br>
            <a:r>
              <a:rPr lang="ru-RU" sz="1400" dirty="0"/>
              <a:t>уходу за ребенком законодательством Российской Федерации не предусмотрен.</a:t>
            </a:r>
            <a:endParaRPr lang="ru-RU" altLang="ru-RU" sz="1400" dirty="0"/>
          </a:p>
        </p:txBody>
      </p:sp>
      <p:sp>
        <p:nvSpPr>
          <p:cNvPr id="40965" name="AutoShape 4"/>
          <p:cNvSpPr>
            <a:spLocks noChangeArrowheads="1"/>
          </p:cNvSpPr>
          <p:nvPr/>
        </p:nvSpPr>
        <p:spPr bwMode="auto">
          <a:xfrm>
            <a:off x="1115616" y="1052736"/>
            <a:ext cx="6984776" cy="288032"/>
          </a:xfrm>
          <a:prstGeom prst="roundRect">
            <a:avLst>
              <a:gd name="adj" fmla="val 24393"/>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400" dirty="0" smtClean="0"/>
              <a:t> Подраздел </a:t>
            </a:r>
            <a:r>
              <a:rPr lang="ru-RU" altLang="ru-RU" sz="1400" dirty="0"/>
              <a:t>1.2 Сведения о страховом </a:t>
            </a:r>
            <a:r>
              <a:rPr lang="ru-RU" altLang="ru-RU" sz="1400" dirty="0" smtClean="0"/>
              <a:t>стаже с типом «Назначение выплат по </a:t>
            </a:r>
            <a:r>
              <a:rPr lang="ru-RU" altLang="ru-RU" sz="1400" dirty="0" err="1" smtClean="0"/>
              <a:t>ОСС</a:t>
            </a:r>
            <a:r>
              <a:rPr lang="ru-RU" altLang="ru-RU" sz="1400" dirty="0" smtClean="0"/>
              <a:t>»</a:t>
            </a:r>
            <a:endParaRPr lang="ru-RU" altLang="ru-RU" sz="1400" b="1" dirty="0"/>
          </a:p>
        </p:txBody>
      </p:sp>
      <p:sp>
        <p:nvSpPr>
          <p:cNvPr id="6"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23</a:t>
            </a:fld>
            <a:endParaRPr lang="ru-RU" sz="1300" dirty="0"/>
          </a:p>
        </p:txBody>
      </p:sp>
    </p:spTree>
    <p:extLst>
      <p:ext uri="{BB962C8B-B14F-4D97-AF65-F5344CB8AC3E}">
        <p14:creationId xmlns:p14="http://schemas.microsoft.com/office/powerpoint/2010/main" val="1053154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133053" y="764704"/>
            <a:ext cx="8856984" cy="6120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endParaRPr lang="ru-RU" sz="1800" b="1" u="sng" dirty="0" smtClean="0">
              <a:solidFill>
                <a:schemeClr val="tx1"/>
              </a:solidFill>
              <a:latin typeface="Times New Roman" panose="02020603050405020304" pitchFamily="18" charset="0"/>
              <a:cs typeface="Times New Roman" panose="02020603050405020304" pitchFamily="18" charset="0"/>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defRPr/>
            </a:pPr>
            <a:endParaRPr lang="ru-RU" altLang="ru-RU" sz="1900" dirty="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900" dirty="0" smtClean="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200" dirty="0" smtClean="0">
              <a:solidFill>
                <a:srgbClr val="002060"/>
              </a:solidFill>
              <a:latin typeface="Franklin Gothic Book" panose="020B0503020102020204" pitchFamily="34" charset="0"/>
            </a:endParaRPr>
          </a:p>
          <a:p>
            <a:pPr algn="just">
              <a:defRPr/>
            </a:pPr>
            <a:endParaRPr lang="ru-RU" altLang="ru-RU" sz="1600" dirty="0">
              <a:solidFill>
                <a:srgbClr val="002060"/>
              </a:solidFill>
              <a:latin typeface="Franklin Gothic Book" panose="020B0503020102020204" pitchFamily="34" charset="0"/>
            </a:endParaRPr>
          </a:p>
        </p:txBody>
      </p:sp>
      <p:sp>
        <p:nvSpPr>
          <p:cNvPr id="11" name="TextBox 4"/>
          <p:cNvSpPr txBox="1">
            <a:spLocks noChangeArrowheads="1"/>
          </p:cNvSpPr>
          <p:nvPr/>
        </p:nvSpPr>
        <p:spPr bwMode="auto">
          <a:xfrm>
            <a:off x="8748713" y="6521276"/>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24</a:t>
            </a:fld>
            <a:endParaRPr lang="ru-RU" sz="1300" dirty="0"/>
          </a:p>
        </p:txBody>
      </p:sp>
      <p:sp>
        <p:nvSpPr>
          <p:cNvPr id="8" name="AutoShape 4"/>
          <p:cNvSpPr>
            <a:spLocks noChangeArrowheads="1"/>
          </p:cNvSpPr>
          <p:nvPr/>
        </p:nvSpPr>
        <p:spPr bwMode="auto">
          <a:xfrm>
            <a:off x="1331639" y="332433"/>
            <a:ext cx="7272809" cy="720303"/>
          </a:xfrm>
          <a:prstGeom prst="roundRect">
            <a:avLst>
              <a:gd name="adj" fmla="val 9458"/>
            </a:avLst>
          </a:prstGeom>
          <a:noFill/>
          <a:ln>
            <a:noFill/>
          </a:ln>
          <a:effectLst/>
          <a:extLst/>
        </p:spPr>
        <p:txBody>
          <a:bodyPr vert="horz" wrap="square" lIns="91440" tIns="45720" rIns="91440" bIns="45720" numCol="1" anchor="ctr" anchorCtr="0" compatLnSpc="1">
            <a:prstTxWarp prst="textNoShape">
              <a:avLst/>
            </a:prstTxWarp>
          </a:bodyPr>
          <a:lstStyle/>
          <a:p>
            <a:pPr algn="ctr" eaLnBrk="1" hangingPunct="1">
              <a:lnSpc>
                <a:spcPct val="90000"/>
              </a:lnSpc>
            </a:pPr>
            <a:r>
              <a:rPr lang="ru-RU" altLang="ru-RU" sz="2600" b="1" dirty="0">
                <a:solidFill>
                  <a:schemeClr val="tx2"/>
                </a:solidFill>
                <a:effectLst>
                  <a:outerShdw blurRad="38100" dist="38100" dir="2700000" algn="tl">
                    <a:srgbClr val="C0C0C0"/>
                  </a:outerShdw>
                </a:effectLst>
                <a:latin typeface="+mj-lt"/>
                <a:ea typeface="+mj-ea"/>
                <a:cs typeface="+mj-cs"/>
              </a:rPr>
              <a:t> Подраздел 1.2 Сведения о страховом стаже с типом </a:t>
            </a:r>
            <a:r>
              <a:rPr lang="ru-RU" altLang="ru-RU" sz="2600" b="1" dirty="0" smtClean="0">
                <a:solidFill>
                  <a:schemeClr val="tx2"/>
                </a:solidFill>
                <a:effectLst>
                  <a:outerShdw blurRad="38100" dist="38100" dir="2700000" algn="tl">
                    <a:srgbClr val="C0C0C0"/>
                  </a:outerShdw>
                </a:effectLst>
                <a:latin typeface="+mj-lt"/>
                <a:ea typeface="+mj-ea"/>
                <a:cs typeface="+mj-cs"/>
              </a:rPr>
              <a:t>«</a:t>
            </a:r>
            <a:r>
              <a:rPr lang="ru-RU" altLang="ru-RU" sz="2600" b="1" dirty="0">
                <a:solidFill>
                  <a:schemeClr val="tx2"/>
                </a:solidFill>
                <a:effectLst>
                  <a:outerShdw blurRad="38100" dist="38100" dir="2700000" algn="tl">
                    <a:srgbClr val="C0C0C0"/>
                  </a:outerShdw>
                </a:effectLst>
                <a:latin typeface="+mj-lt"/>
                <a:ea typeface="+mj-ea"/>
                <a:cs typeface="+mj-cs"/>
              </a:rPr>
              <a:t>Назначение выплат по ОСС</a:t>
            </a:r>
            <a:r>
              <a:rPr lang="ru-RU" altLang="ru-RU" sz="2600" b="1" dirty="0" smtClean="0">
                <a:solidFill>
                  <a:schemeClr val="tx2"/>
                </a:solidFill>
                <a:effectLst>
                  <a:outerShdw blurRad="38100" dist="38100" dir="2700000" algn="tl">
                    <a:srgbClr val="C0C0C0"/>
                  </a:outerShdw>
                </a:effectLst>
                <a:latin typeface="+mj-lt"/>
                <a:ea typeface="+mj-ea"/>
                <a:cs typeface="+mj-cs"/>
              </a:rPr>
              <a:t>»</a:t>
            </a:r>
            <a:endParaRPr lang="ru-RU" altLang="ru-RU" sz="2600" b="1" dirty="0">
              <a:solidFill>
                <a:schemeClr val="tx2"/>
              </a:solidFill>
              <a:effectLst>
                <a:outerShdw blurRad="38100" dist="38100" dir="2700000" algn="tl">
                  <a:srgbClr val="C0C0C0"/>
                </a:outerShdw>
              </a:effectLst>
              <a:latin typeface="+mj-lt"/>
              <a:ea typeface="+mj-ea"/>
              <a:cs typeface="+mj-cs"/>
            </a:endParaRPr>
          </a:p>
        </p:txBody>
      </p:sp>
      <p:sp>
        <p:nvSpPr>
          <p:cNvPr id="10" name="Скругленный прямоугольник 9"/>
          <p:cNvSpPr/>
          <p:nvPr/>
        </p:nvSpPr>
        <p:spPr>
          <a:xfrm>
            <a:off x="251520" y="1412776"/>
            <a:ext cx="8677373" cy="1415772"/>
          </a:xfrm>
          <a:prstGeom prst="roundRect">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ru-RU" sz="1600" b="1" dirty="0"/>
              <a:t>Вопрос. </a:t>
            </a:r>
            <a:r>
              <a:rPr lang="ru-RU" sz="1600" dirty="0"/>
              <a:t>Как корректировать подраздел 1.2 с типом сведений «Назначение выплат по ОСС», если отправили неверные данные?</a:t>
            </a:r>
          </a:p>
          <a:p>
            <a:pPr algn="just"/>
            <a:endParaRPr lang="ru-RU" sz="1600" dirty="0"/>
          </a:p>
          <a:p>
            <a:pPr algn="just"/>
            <a:r>
              <a:rPr lang="ru-RU" sz="1600" b="1" dirty="0"/>
              <a:t>Ответ. </a:t>
            </a:r>
            <a:r>
              <a:rPr lang="ru-RU" sz="1600" dirty="0"/>
              <a:t>Для корректировки неверно представленных данных необходимо представить новую форму с типом сведений «Назначение выплат по ОСС», она заменит предыдущую.</a:t>
            </a:r>
          </a:p>
          <a:p>
            <a:pPr algn="just"/>
            <a:endParaRPr lang="ru-RU" sz="1600" dirty="0"/>
          </a:p>
        </p:txBody>
      </p:sp>
      <p:sp>
        <p:nvSpPr>
          <p:cNvPr id="9" name="Скругленный прямоугольник 8"/>
          <p:cNvSpPr/>
          <p:nvPr/>
        </p:nvSpPr>
        <p:spPr>
          <a:xfrm>
            <a:off x="205061" y="3284984"/>
            <a:ext cx="8712968" cy="1323439"/>
          </a:xfrm>
          <a:prstGeom prst="roundRect">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just"/>
            <a:r>
              <a:rPr lang="ru-RU" sz="1600" b="1" dirty="0"/>
              <a:t>Вопрос. </a:t>
            </a:r>
            <a:r>
              <a:rPr lang="ru-RU" sz="1600" dirty="0"/>
              <a:t>Нужно ли сообщать в СФР информацию об отзыве заявления о предоставлении отпуска по уходу за ребенком?</a:t>
            </a:r>
          </a:p>
          <a:p>
            <a:pPr algn="just"/>
            <a:endParaRPr lang="ru-RU" sz="1600" b="1" dirty="0"/>
          </a:p>
          <a:p>
            <a:pPr algn="just"/>
            <a:r>
              <a:rPr lang="ru-RU" sz="1600" b="1" dirty="0"/>
              <a:t>Ответ. </a:t>
            </a:r>
            <a:r>
              <a:rPr lang="ru-RU" sz="1600" dirty="0"/>
              <a:t>Да, при отзыве заявления следует сдать подраздел 1.2 раздела 1 формы ЕФС-1 с типом «Отменяющая».</a:t>
            </a:r>
          </a:p>
        </p:txBody>
      </p:sp>
      <p:sp>
        <p:nvSpPr>
          <p:cNvPr id="12" name="Скругленный прямоугольник 11"/>
          <p:cNvSpPr/>
          <p:nvPr/>
        </p:nvSpPr>
        <p:spPr>
          <a:xfrm>
            <a:off x="179512" y="5057889"/>
            <a:ext cx="8712968" cy="1323439"/>
          </a:xfrm>
          <a:prstGeom prst="roundRect">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just"/>
            <a:r>
              <a:rPr lang="ru-RU" sz="1600" b="1" dirty="0"/>
              <a:t>Вопрос. </a:t>
            </a:r>
            <a:r>
              <a:rPr lang="ru-RU" sz="1600" dirty="0"/>
              <a:t>Нужно ли сообщать в СФР информацию о досрочном выходе работника из  отпуска по уходу за ребенком?</a:t>
            </a:r>
          </a:p>
          <a:p>
            <a:pPr algn="just"/>
            <a:endParaRPr lang="ru-RU" sz="1600" dirty="0"/>
          </a:p>
          <a:p>
            <a:pPr algn="just"/>
            <a:r>
              <a:rPr lang="ru-RU" sz="1600" b="1" dirty="0"/>
              <a:t>Ответ. </a:t>
            </a:r>
            <a:r>
              <a:rPr lang="ru-RU" sz="1600" dirty="0"/>
              <a:t>Нет. В данном случае нужно будет при наступлении срока представления сведений о страховом стаже сдать подраздел 1.2 раздела 1 формы ЕФС-1 с типом «Исходная».</a:t>
            </a:r>
          </a:p>
        </p:txBody>
      </p:sp>
    </p:spTree>
    <p:extLst>
      <p:ext uri="{BB962C8B-B14F-4D97-AF65-F5344CB8AC3E}">
        <p14:creationId xmlns:p14="http://schemas.microsoft.com/office/powerpoint/2010/main" val="3117011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64638"/>
            <a:ext cx="8784976" cy="744082"/>
          </a:xfrm>
        </p:spPr>
        <p:txBody>
          <a:bodyPr>
            <a:noAutofit/>
          </a:bodyPr>
          <a:lstStyle/>
          <a:p>
            <a:r>
              <a:rPr lang="ru-RU" sz="2400" dirty="0"/>
              <a:t>Сведения по форме ЕФС-1</a:t>
            </a:r>
            <a:br>
              <a:rPr lang="ru-RU" sz="2400" dirty="0"/>
            </a:br>
            <a:r>
              <a:rPr lang="ru-RU" sz="2400" dirty="0"/>
              <a:t>Раздел </a:t>
            </a:r>
            <a:r>
              <a:rPr lang="en-US" sz="2400" dirty="0"/>
              <a:t>1</a:t>
            </a:r>
            <a:r>
              <a:rPr lang="ru-RU" sz="2400" dirty="0"/>
              <a:t> подраздел </a:t>
            </a:r>
            <a:r>
              <a:rPr lang="ru-RU" sz="2400" dirty="0" smtClean="0"/>
              <a:t>1.2</a:t>
            </a:r>
            <a:endParaRPr lang="ru-RU" sz="2400" b="1" dirty="0">
              <a:latin typeface="Times New Roman" pitchFamily="18" charset="0"/>
              <a:cs typeface="Times New Roman" pitchFamily="18" charset="0"/>
            </a:endParaRPr>
          </a:p>
        </p:txBody>
      </p:sp>
      <p:sp>
        <p:nvSpPr>
          <p:cNvPr id="8" name="Скругленный прямоугольник 7"/>
          <p:cNvSpPr/>
          <p:nvPr/>
        </p:nvSpPr>
        <p:spPr>
          <a:xfrm>
            <a:off x="323528" y="1488874"/>
            <a:ext cx="8663008" cy="4676430"/>
          </a:xfrm>
          <a:prstGeom prst="roundRect">
            <a:avLst>
              <a:gd name="adj" fmla="val 8206"/>
            </a:avLst>
          </a:prstGeom>
          <a:solidFill>
            <a:srgbClr val="FFFFCC">
              <a:alpha val="6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lvl="0" algn="ctr" eaLnBrk="0" fontAlgn="base" hangingPunct="0">
              <a:spcBef>
                <a:spcPct val="0"/>
              </a:spcBef>
              <a:spcAft>
                <a:spcPts val="600"/>
              </a:spcAft>
            </a:pPr>
            <a:r>
              <a:rPr lang="ru-RU" sz="1600" b="1" dirty="0" smtClean="0">
                <a:solidFill>
                  <a:srgbClr val="000000"/>
                </a:solidFill>
                <a:latin typeface="Times New Roman" pitchFamily="18" charset="0"/>
                <a:cs typeface="Times New Roman" pitchFamily="18" charset="0"/>
              </a:rPr>
              <a:t>Пункт 55 Порядка</a:t>
            </a:r>
          </a:p>
          <a:p>
            <a:pPr lvl="0" indent="360000" algn="just" eaLnBrk="0" fontAlgn="base" hangingPunct="0">
              <a:spcBef>
                <a:spcPct val="0"/>
              </a:spcBef>
              <a:spcAft>
                <a:spcPts val="600"/>
              </a:spcAft>
            </a:pPr>
            <a:r>
              <a:rPr lang="ru-RU" sz="1600" dirty="0">
                <a:solidFill>
                  <a:srgbClr val="000000"/>
                </a:solidFill>
                <a:latin typeface="Times New Roman" pitchFamily="18" charset="0"/>
                <a:cs typeface="Times New Roman" pitchFamily="18" charset="0"/>
              </a:rPr>
              <a:t>Форма с типом </a:t>
            </a:r>
            <a:r>
              <a:rPr lang="ru-RU" sz="1600" dirty="0" smtClean="0">
                <a:solidFill>
                  <a:srgbClr val="000000"/>
                </a:solidFill>
                <a:latin typeface="Times New Roman" pitchFamily="18" charset="0"/>
                <a:cs typeface="Times New Roman" pitchFamily="18" charset="0"/>
              </a:rPr>
              <a:t>«</a:t>
            </a:r>
            <a:r>
              <a:rPr lang="ru-RU" sz="1600" b="1" dirty="0" smtClean="0">
                <a:solidFill>
                  <a:srgbClr val="000000"/>
                </a:solidFill>
                <a:latin typeface="Times New Roman" pitchFamily="18" charset="0"/>
                <a:cs typeface="Times New Roman" pitchFamily="18" charset="0"/>
              </a:rPr>
              <a:t>Корректирующая</a:t>
            </a:r>
            <a:r>
              <a:rPr lang="ru-RU" sz="1600" dirty="0" smtClean="0">
                <a:solidFill>
                  <a:srgbClr val="000000"/>
                </a:solidFill>
                <a:latin typeface="Times New Roman" pitchFamily="18" charset="0"/>
                <a:cs typeface="Times New Roman" pitchFamily="18" charset="0"/>
              </a:rPr>
              <a:t>» </a:t>
            </a:r>
            <a:r>
              <a:rPr lang="ru-RU" sz="1600" dirty="0">
                <a:solidFill>
                  <a:srgbClr val="000000"/>
                </a:solidFill>
                <a:latin typeface="Times New Roman" pitchFamily="18" charset="0"/>
                <a:cs typeface="Times New Roman" pitchFamily="18" charset="0"/>
              </a:rPr>
              <a:t>заполняется с целью корректировки сведений, </a:t>
            </a:r>
            <a:r>
              <a:rPr lang="ru-RU" sz="1600" dirty="0" smtClean="0">
                <a:solidFill>
                  <a:srgbClr val="000000"/>
                </a:solidFill>
                <a:latin typeface="Times New Roman" pitchFamily="18" charset="0"/>
                <a:cs typeface="Times New Roman" pitchFamily="18" charset="0"/>
              </a:rPr>
              <a:t>учтенных на </a:t>
            </a:r>
            <a:r>
              <a:rPr lang="ru-RU" sz="1600" dirty="0">
                <a:solidFill>
                  <a:srgbClr val="000000"/>
                </a:solidFill>
                <a:latin typeface="Times New Roman" pitchFamily="18" charset="0"/>
                <a:cs typeface="Times New Roman" pitchFamily="18" charset="0"/>
              </a:rPr>
              <a:t>индивидуальном лицевом счете застрахованного лица на основании формы </a:t>
            </a:r>
            <a:r>
              <a:rPr lang="ru-RU" sz="1600" dirty="0" smtClean="0">
                <a:solidFill>
                  <a:srgbClr val="000000"/>
                </a:solidFill>
                <a:latin typeface="Times New Roman" pitchFamily="18" charset="0"/>
                <a:cs typeface="Times New Roman" pitchFamily="18" charset="0"/>
              </a:rPr>
              <a:t/>
            </a:r>
            <a:br>
              <a:rPr lang="ru-RU" sz="1600" dirty="0" smtClean="0">
                <a:solidFill>
                  <a:srgbClr val="000000"/>
                </a:solidFill>
                <a:latin typeface="Times New Roman" pitchFamily="18" charset="0"/>
                <a:cs typeface="Times New Roman" pitchFamily="18" charset="0"/>
              </a:rPr>
            </a:br>
            <a:r>
              <a:rPr lang="ru-RU" sz="1600" dirty="0" smtClean="0">
                <a:solidFill>
                  <a:srgbClr val="000000"/>
                </a:solidFill>
                <a:latin typeface="Times New Roman" pitchFamily="18" charset="0"/>
                <a:cs typeface="Times New Roman" pitchFamily="18" charset="0"/>
              </a:rPr>
              <a:t>ЕФС-1</a:t>
            </a:r>
            <a:r>
              <a:rPr lang="ru-RU" sz="1600" dirty="0">
                <a:solidFill>
                  <a:srgbClr val="000000"/>
                </a:solidFill>
                <a:latin typeface="Times New Roman" pitchFamily="18" charset="0"/>
                <a:cs typeface="Times New Roman" pitchFamily="18" charset="0"/>
              </a:rPr>
              <a:t>, </a:t>
            </a:r>
            <a:r>
              <a:rPr lang="ru-RU" sz="1600" dirty="0" smtClean="0">
                <a:solidFill>
                  <a:srgbClr val="000000"/>
                </a:solidFill>
                <a:latin typeface="Times New Roman" pitchFamily="18" charset="0"/>
                <a:cs typeface="Times New Roman" pitchFamily="18" charset="0"/>
              </a:rPr>
              <a:t>ранее представленной </a:t>
            </a:r>
            <a:r>
              <a:rPr lang="ru-RU" sz="1600" dirty="0">
                <a:solidFill>
                  <a:srgbClr val="000000"/>
                </a:solidFill>
                <a:latin typeface="Times New Roman" pitchFamily="18" charset="0"/>
                <a:cs typeface="Times New Roman" pitchFamily="18" charset="0"/>
              </a:rPr>
              <a:t>страхователем</a:t>
            </a:r>
            <a:r>
              <a:rPr lang="ru-RU" sz="1600" dirty="0" smtClean="0">
                <a:solidFill>
                  <a:srgbClr val="000000"/>
                </a:solidFill>
                <a:latin typeface="Times New Roman" pitchFamily="18" charset="0"/>
                <a:cs typeface="Times New Roman" pitchFamily="18" charset="0"/>
              </a:rPr>
              <a:t>.</a:t>
            </a:r>
          </a:p>
          <a:p>
            <a:pPr lvl="0" indent="360000" algn="just" eaLnBrk="0" fontAlgn="base" hangingPunct="0">
              <a:spcBef>
                <a:spcPct val="0"/>
              </a:spcBef>
              <a:spcAft>
                <a:spcPts val="600"/>
              </a:spcAft>
            </a:pPr>
            <a:r>
              <a:rPr lang="ru-RU" sz="1600" dirty="0" smtClean="0">
                <a:solidFill>
                  <a:srgbClr val="000000"/>
                </a:solidFill>
                <a:latin typeface="Times New Roman" pitchFamily="18" charset="0"/>
                <a:cs typeface="Times New Roman" pitchFamily="18" charset="0"/>
              </a:rPr>
              <a:t>На </a:t>
            </a:r>
            <a:r>
              <a:rPr lang="ru-RU" sz="1600" dirty="0">
                <a:solidFill>
                  <a:srgbClr val="000000"/>
                </a:solidFill>
                <a:latin typeface="Times New Roman" pitchFamily="18" charset="0"/>
                <a:cs typeface="Times New Roman" pitchFamily="18" charset="0"/>
              </a:rPr>
              <a:t>основании формы с типом сведений "</a:t>
            </a:r>
            <a:r>
              <a:rPr lang="ru-RU" sz="1600" b="1" dirty="0">
                <a:solidFill>
                  <a:srgbClr val="000000"/>
                </a:solidFill>
                <a:latin typeface="Times New Roman" pitchFamily="18" charset="0"/>
                <a:cs typeface="Times New Roman" pitchFamily="18" charset="0"/>
              </a:rPr>
              <a:t>Отменяющая</a:t>
            </a:r>
            <a:r>
              <a:rPr lang="ru-RU" sz="1600" dirty="0">
                <a:solidFill>
                  <a:srgbClr val="000000"/>
                </a:solidFill>
                <a:latin typeface="Times New Roman" pitchFamily="18" charset="0"/>
                <a:cs typeface="Times New Roman" pitchFamily="18" charset="0"/>
              </a:rPr>
              <a:t>" данные, учтенные </a:t>
            </a:r>
            <a:r>
              <a:rPr lang="ru-RU" sz="1600" dirty="0" smtClean="0">
                <a:solidFill>
                  <a:srgbClr val="000000"/>
                </a:solidFill>
                <a:latin typeface="Times New Roman" pitchFamily="18" charset="0"/>
                <a:cs typeface="Times New Roman" pitchFamily="18" charset="0"/>
              </a:rPr>
              <a:t>на индивидуальном </a:t>
            </a:r>
            <a:r>
              <a:rPr lang="ru-RU" sz="1600" dirty="0">
                <a:solidFill>
                  <a:srgbClr val="000000"/>
                </a:solidFill>
                <a:latin typeface="Times New Roman" pitchFamily="18" charset="0"/>
                <a:cs typeface="Times New Roman" pitchFamily="18" charset="0"/>
              </a:rPr>
              <a:t>лицевом счете застрахованного лица на основании формы ЕФС-1, за </a:t>
            </a:r>
            <a:r>
              <a:rPr lang="ru-RU" sz="1600" dirty="0" smtClean="0">
                <a:solidFill>
                  <a:srgbClr val="000000"/>
                </a:solidFill>
                <a:latin typeface="Times New Roman" pitchFamily="18" charset="0"/>
                <a:cs typeface="Times New Roman" pitchFamily="18" charset="0"/>
              </a:rPr>
              <a:t>отчетный период</a:t>
            </a:r>
            <a:r>
              <a:rPr lang="ru-RU" sz="1600" dirty="0">
                <a:solidFill>
                  <a:srgbClr val="000000"/>
                </a:solidFill>
                <a:latin typeface="Times New Roman" pitchFamily="18" charset="0"/>
                <a:cs typeface="Times New Roman" pitchFamily="18" charset="0"/>
              </a:rPr>
              <a:t>, который корректируется, будут отменены</a:t>
            </a:r>
            <a:r>
              <a:rPr lang="ru-RU" sz="1600" dirty="0" smtClean="0">
                <a:solidFill>
                  <a:srgbClr val="000000"/>
                </a:solidFill>
                <a:latin typeface="Times New Roman" pitchFamily="18" charset="0"/>
                <a:cs typeface="Times New Roman" pitchFamily="18" charset="0"/>
              </a:rPr>
              <a:t>.</a:t>
            </a:r>
          </a:p>
          <a:p>
            <a:pPr lvl="0" indent="360000" algn="just" eaLnBrk="0" fontAlgn="base" hangingPunct="0">
              <a:spcBef>
                <a:spcPct val="0"/>
              </a:spcBef>
              <a:spcAft>
                <a:spcPts val="600"/>
              </a:spcAft>
            </a:pPr>
            <a:r>
              <a:rPr lang="ru-RU" sz="1600" dirty="0" smtClean="0">
                <a:solidFill>
                  <a:srgbClr val="000000"/>
                </a:solidFill>
                <a:latin typeface="Times New Roman" pitchFamily="18" charset="0"/>
                <a:cs typeface="Times New Roman" pitchFamily="18" charset="0"/>
              </a:rPr>
              <a:t>В </a:t>
            </a:r>
            <a:r>
              <a:rPr lang="ru-RU" sz="1600" dirty="0">
                <a:solidFill>
                  <a:srgbClr val="000000"/>
                </a:solidFill>
                <a:latin typeface="Times New Roman" pitchFamily="18" charset="0"/>
                <a:cs typeface="Times New Roman" pitchFamily="18" charset="0"/>
              </a:rPr>
              <a:t>одной форме ЕФС-1 не могут быть представлены данные с разным типом </a:t>
            </a:r>
            <a:r>
              <a:rPr lang="ru-RU" sz="1600" dirty="0" smtClean="0">
                <a:solidFill>
                  <a:srgbClr val="000000"/>
                </a:solidFill>
                <a:latin typeface="Times New Roman" pitchFamily="18" charset="0"/>
                <a:cs typeface="Times New Roman" pitchFamily="18" charset="0"/>
              </a:rPr>
              <a:t>сведений (</a:t>
            </a:r>
            <a:r>
              <a:rPr lang="ru-RU" sz="1600" dirty="0">
                <a:solidFill>
                  <a:srgbClr val="000000"/>
                </a:solidFill>
                <a:latin typeface="Times New Roman" pitchFamily="18" charset="0"/>
                <a:cs typeface="Times New Roman" pitchFamily="18" charset="0"/>
              </a:rPr>
              <a:t>например, </a:t>
            </a:r>
            <a:r>
              <a:rPr lang="ru-RU" sz="1600" dirty="0" smtClean="0">
                <a:solidFill>
                  <a:srgbClr val="000000"/>
                </a:solidFill>
                <a:latin typeface="Times New Roman" pitchFamily="18" charset="0"/>
                <a:cs typeface="Times New Roman" pitchFamily="18" charset="0"/>
              </a:rPr>
              <a:t>«Исходная» </a:t>
            </a:r>
            <a:r>
              <a:rPr lang="ru-RU" sz="1600" dirty="0">
                <a:solidFill>
                  <a:srgbClr val="000000"/>
                </a:solidFill>
                <a:latin typeface="Times New Roman" pitchFamily="18" charset="0"/>
                <a:cs typeface="Times New Roman" pitchFamily="18" charset="0"/>
              </a:rPr>
              <a:t>и </a:t>
            </a:r>
            <a:r>
              <a:rPr lang="ru-RU" sz="1600" dirty="0" smtClean="0">
                <a:solidFill>
                  <a:srgbClr val="000000"/>
                </a:solidFill>
                <a:latin typeface="Times New Roman" pitchFamily="18" charset="0"/>
                <a:cs typeface="Times New Roman" pitchFamily="18" charset="0"/>
              </a:rPr>
              <a:t>«Корректирующая») </a:t>
            </a:r>
            <a:r>
              <a:rPr lang="ru-RU" sz="1600" dirty="0">
                <a:solidFill>
                  <a:srgbClr val="000000"/>
                </a:solidFill>
                <a:latin typeface="Times New Roman" pitchFamily="18" charset="0"/>
                <a:cs typeface="Times New Roman" pitchFamily="18" charset="0"/>
              </a:rPr>
              <a:t>за один и тот же отчетный период на одно и то </a:t>
            </a:r>
            <a:r>
              <a:rPr lang="ru-RU" sz="1600" dirty="0" smtClean="0">
                <a:solidFill>
                  <a:srgbClr val="000000"/>
                </a:solidFill>
                <a:latin typeface="Times New Roman" pitchFamily="18" charset="0"/>
                <a:cs typeface="Times New Roman" pitchFamily="18" charset="0"/>
              </a:rPr>
              <a:t>же застрахованное </a:t>
            </a:r>
            <a:r>
              <a:rPr lang="ru-RU" sz="1600" dirty="0">
                <a:solidFill>
                  <a:srgbClr val="000000"/>
                </a:solidFill>
                <a:latin typeface="Times New Roman" pitchFamily="18" charset="0"/>
                <a:cs typeface="Times New Roman" pitchFamily="18" charset="0"/>
              </a:rPr>
              <a:t>лицо</a:t>
            </a:r>
            <a:r>
              <a:rPr lang="ru-RU" sz="1600" dirty="0" smtClean="0">
                <a:solidFill>
                  <a:srgbClr val="000000"/>
                </a:solidFill>
                <a:latin typeface="Times New Roman" pitchFamily="18" charset="0"/>
                <a:cs typeface="Times New Roman" pitchFamily="18" charset="0"/>
              </a:rPr>
              <a:t>.</a:t>
            </a:r>
          </a:p>
          <a:p>
            <a:pPr algn="ctr" eaLnBrk="0" fontAlgn="base" hangingPunct="0">
              <a:spcBef>
                <a:spcPts val="1800"/>
              </a:spcBef>
              <a:spcAft>
                <a:spcPts val="600"/>
              </a:spcAft>
            </a:pPr>
            <a:r>
              <a:rPr lang="ru-RU" sz="1600" b="1" dirty="0">
                <a:solidFill>
                  <a:srgbClr val="000000"/>
                </a:solidFill>
                <a:latin typeface="Times New Roman" pitchFamily="18" charset="0"/>
                <a:cs typeface="Times New Roman" pitchFamily="18" charset="0"/>
              </a:rPr>
              <a:t>Пункт </a:t>
            </a:r>
            <a:r>
              <a:rPr lang="ru-RU" sz="1600" b="1" dirty="0" smtClean="0">
                <a:solidFill>
                  <a:srgbClr val="000000"/>
                </a:solidFill>
                <a:latin typeface="Times New Roman" pitchFamily="18" charset="0"/>
                <a:cs typeface="Times New Roman" pitchFamily="18" charset="0"/>
              </a:rPr>
              <a:t>56 </a:t>
            </a:r>
            <a:r>
              <a:rPr lang="ru-RU" sz="1600" b="1" dirty="0">
                <a:solidFill>
                  <a:srgbClr val="000000"/>
                </a:solidFill>
                <a:latin typeface="Times New Roman" pitchFamily="18" charset="0"/>
                <a:cs typeface="Times New Roman" pitchFamily="18" charset="0"/>
              </a:rPr>
              <a:t>Порядка</a:t>
            </a:r>
          </a:p>
          <a:p>
            <a:pPr lvl="0" indent="360000" algn="just" eaLnBrk="0" fontAlgn="base" hangingPunct="0">
              <a:spcBef>
                <a:spcPct val="0"/>
              </a:spcBef>
              <a:spcAft>
                <a:spcPts val="600"/>
              </a:spcAft>
            </a:pPr>
            <a:r>
              <a:rPr lang="ru-RU" sz="1600" dirty="0">
                <a:solidFill>
                  <a:srgbClr val="000000"/>
                </a:solidFill>
                <a:latin typeface="Times New Roman" pitchFamily="18" charset="0"/>
                <a:cs typeface="Times New Roman" pitchFamily="18" charset="0"/>
              </a:rPr>
              <a:t>В поле </a:t>
            </a:r>
            <a:r>
              <a:rPr lang="ru-RU" sz="1600" dirty="0" smtClean="0">
                <a:solidFill>
                  <a:srgbClr val="000000"/>
                </a:solidFill>
                <a:latin typeface="Times New Roman" pitchFamily="18" charset="0"/>
                <a:cs typeface="Times New Roman" pitchFamily="18" charset="0"/>
              </a:rPr>
              <a:t>«Корректируемый </a:t>
            </a:r>
            <a:r>
              <a:rPr lang="ru-RU" sz="1600" dirty="0">
                <a:solidFill>
                  <a:srgbClr val="000000"/>
                </a:solidFill>
                <a:latin typeface="Times New Roman" pitchFamily="18" charset="0"/>
                <a:cs typeface="Times New Roman" pitchFamily="18" charset="0"/>
              </a:rPr>
              <a:t>(отменяемый) </a:t>
            </a:r>
            <a:r>
              <a:rPr lang="ru-RU" sz="1600" dirty="0" smtClean="0">
                <a:solidFill>
                  <a:srgbClr val="000000"/>
                </a:solidFill>
                <a:latin typeface="Times New Roman" pitchFamily="18" charset="0"/>
                <a:cs typeface="Times New Roman" pitchFamily="18" charset="0"/>
              </a:rPr>
              <a:t>период» </a:t>
            </a:r>
            <a:r>
              <a:rPr lang="ru-RU" sz="1600" dirty="0">
                <a:solidFill>
                  <a:srgbClr val="000000"/>
                </a:solidFill>
                <a:latin typeface="Times New Roman" pitchFamily="18" charset="0"/>
                <a:cs typeface="Times New Roman" pitchFamily="18" charset="0"/>
              </a:rPr>
              <a:t>указывается год, за </a:t>
            </a:r>
            <a:r>
              <a:rPr lang="ru-RU" sz="1600" dirty="0" smtClean="0">
                <a:solidFill>
                  <a:srgbClr val="000000"/>
                </a:solidFill>
                <a:latin typeface="Times New Roman" pitchFamily="18" charset="0"/>
                <a:cs typeface="Times New Roman" pitchFamily="18" charset="0"/>
              </a:rPr>
              <a:t>который корректируются </a:t>
            </a:r>
            <a:r>
              <a:rPr lang="ru-RU" sz="1600" dirty="0">
                <a:solidFill>
                  <a:srgbClr val="000000"/>
                </a:solidFill>
                <a:latin typeface="Times New Roman" pitchFamily="18" charset="0"/>
                <a:cs typeface="Times New Roman" pitchFamily="18" charset="0"/>
              </a:rPr>
              <a:t>или отменяются сведения.</a:t>
            </a:r>
            <a:endParaRPr lang="ru-RU" sz="1600" dirty="0" smtClean="0">
              <a:solidFill>
                <a:srgbClr val="000000"/>
              </a:solidFill>
              <a:latin typeface="Times New Roman" pitchFamily="18" charset="0"/>
              <a:cs typeface="Times New Roman" pitchFamily="18" charset="0"/>
            </a:endParaRPr>
          </a:p>
        </p:txBody>
      </p:sp>
      <p:sp>
        <p:nvSpPr>
          <p:cNvPr id="4" name="TextBox 3"/>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25</a:t>
            </a:fld>
            <a:endParaRPr lang="ru-RU" sz="1300" dirty="0"/>
          </a:p>
        </p:txBody>
      </p:sp>
    </p:spTree>
    <p:extLst>
      <p:ext uri="{BB962C8B-B14F-4D97-AF65-F5344CB8AC3E}">
        <p14:creationId xmlns:p14="http://schemas.microsoft.com/office/powerpoint/2010/main" val="1301484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133053" y="299229"/>
            <a:ext cx="8856984" cy="6120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endParaRPr lang="ru-RU" sz="1800" b="1" u="sng" dirty="0" smtClean="0">
              <a:solidFill>
                <a:schemeClr val="tx1"/>
              </a:solidFill>
              <a:latin typeface="Times New Roman" panose="02020603050405020304" pitchFamily="18" charset="0"/>
              <a:cs typeface="Times New Roman" panose="02020603050405020304" pitchFamily="18" charset="0"/>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defRPr/>
            </a:pPr>
            <a:endParaRPr lang="ru-RU" altLang="ru-RU" sz="1900" dirty="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900" dirty="0" smtClean="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200" dirty="0" smtClean="0">
              <a:solidFill>
                <a:srgbClr val="002060"/>
              </a:solidFill>
              <a:latin typeface="Franklin Gothic Book" panose="020B0503020102020204" pitchFamily="34" charset="0"/>
            </a:endParaRPr>
          </a:p>
          <a:p>
            <a:pPr algn="just">
              <a:defRPr/>
            </a:pPr>
            <a:endParaRPr lang="ru-RU" altLang="ru-RU" sz="1600" dirty="0">
              <a:solidFill>
                <a:srgbClr val="002060"/>
              </a:solidFill>
              <a:latin typeface="Franklin Gothic Book" panose="020B0503020102020204" pitchFamily="34" charset="0"/>
            </a:endParaRPr>
          </a:p>
        </p:txBody>
      </p:sp>
      <p:sp>
        <p:nvSpPr>
          <p:cNvPr id="8" name="TextBox 7"/>
          <p:cNvSpPr txBox="1"/>
          <p:nvPr/>
        </p:nvSpPr>
        <p:spPr>
          <a:xfrm>
            <a:off x="1115616" y="116632"/>
            <a:ext cx="7946197" cy="1384995"/>
          </a:xfrm>
          <a:prstGeom prst="rect">
            <a:avLst/>
          </a:prstGeom>
          <a:solidFill>
            <a:schemeClr val="bg1">
              <a:lumMod val="95000"/>
            </a:schemeClr>
          </a:solidFill>
          <a:effectLst>
            <a:outerShdw blurRad="50800" dist="50800" dir="5400000" algn="ctr" rotWithShape="0">
              <a:schemeClr val="bg2"/>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400" b="1" dirty="0" smtClean="0">
                <a:latin typeface="Times New Roman" panose="02020603050405020304" pitchFamily="18" charset="0"/>
                <a:cs typeface="Times New Roman" panose="02020603050405020304" pitchFamily="18" charset="0"/>
              </a:rPr>
              <a:t>Пример. </a:t>
            </a:r>
            <a:r>
              <a:rPr lang="ru-RU" sz="1400" dirty="0"/>
              <a:t>При анализе ранее представленных сведений о стаже за 2024 год </a:t>
            </a:r>
            <a:r>
              <a:rPr lang="ru-RU" sz="1400" dirty="0" smtClean="0"/>
              <a:t> обнаружено</a:t>
            </a:r>
            <a:r>
              <a:rPr lang="ru-RU" sz="1400" dirty="0"/>
              <a:t>, что </a:t>
            </a:r>
            <a:r>
              <a:rPr lang="ru-RU" sz="1400" dirty="0" smtClean="0"/>
              <a:t>в </a:t>
            </a:r>
            <a:r>
              <a:rPr lang="ru-RU" sz="1400" dirty="0"/>
              <a:t>отношении </a:t>
            </a:r>
            <a:r>
              <a:rPr lang="ru-RU" sz="1400" dirty="0" smtClean="0"/>
              <a:t>работника (работает у страхователя с 2023 года)  представлены сведения  с указанием периода с 15.04.2024  по 17.04.2024 с кодом НЕОПЛ и с указанием в графах 4-5 территориальных условий. Необходимо представить уточненные сведения о стаже, в которых </a:t>
            </a:r>
            <a:r>
              <a:rPr lang="ru-RU" sz="1400" dirty="0"/>
              <a:t>должен указываться весь период работы работника у страхователя в календарном году, а не только периоды, перечисленные в пункте 3 статьи 11 Закона №</a:t>
            </a:r>
            <a:r>
              <a:rPr lang="ru-RU" sz="1400" dirty="0" smtClean="0"/>
              <a:t>27-ФЗ. При коде НЕОПЛ территориальные условия не указываются.</a:t>
            </a:r>
            <a:endParaRPr lang="ru-RU" sz="1400" dirty="0"/>
          </a:p>
        </p:txBody>
      </p:sp>
      <p:sp>
        <p:nvSpPr>
          <p:cNvPr id="12" name="AutoShape 4"/>
          <p:cNvSpPr>
            <a:spLocks noChangeArrowheads="1"/>
          </p:cNvSpPr>
          <p:nvPr/>
        </p:nvSpPr>
        <p:spPr bwMode="auto">
          <a:xfrm>
            <a:off x="1979712" y="1628800"/>
            <a:ext cx="5330825" cy="432048"/>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600" dirty="0" smtClean="0"/>
              <a:t>Первичные сведения до 27.01.2025</a:t>
            </a:r>
            <a:endParaRPr lang="ru-RU" altLang="ru-RU" sz="1600" b="1" dirty="0"/>
          </a:p>
        </p:txBody>
      </p:sp>
      <p:sp>
        <p:nvSpPr>
          <p:cNvPr id="13" name="AutoShape 4"/>
          <p:cNvSpPr>
            <a:spLocks noChangeArrowheads="1"/>
          </p:cNvSpPr>
          <p:nvPr/>
        </p:nvSpPr>
        <p:spPr bwMode="auto">
          <a:xfrm>
            <a:off x="467544" y="3982632"/>
            <a:ext cx="8208911" cy="454480"/>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600" dirty="0" smtClean="0"/>
              <a:t>Самостоятельное исправление ранее представленных с ошибкой сведений по форме ЕФС-1</a:t>
            </a:r>
            <a:endParaRPr lang="ru-RU" altLang="ru-RU" sz="1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7" y="2254854"/>
            <a:ext cx="8844643" cy="16061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7" y="4626480"/>
            <a:ext cx="8844643" cy="20428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26</a:t>
            </a:fld>
            <a:endParaRPr lang="ru-RU" sz="1300" dirty="0"/>
          </a:p>
        </p:txBody>
      </p:sp>
    </p:spTree>
    <p:extLst>
      <p:ext uri="{BB962C8B-B14F-4D97-AF65-F5344CB8AC3E}">
        <p14:creationId xmlns:p14="http://schemas.microsoft.com/office/powerpoint/2010/main" val="748399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p:cNvSpPr txBox="1">
            <a:spLocks/>
          </p:cNvSpPr>
          <p:nvPr/>
        </p:nvSpPr>
        <p:spPr>
          <a:xfrm>
            <a:off x="133053" y="299229"/>
            <a:ext cx="8856984" cy="61206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0"/>
              </a:spcBef>
            </a:pPr>
            <a:endParaRPr lang="ru-RU" sz="1800" b="1" u="sng" dirty="0" smtClean="0">
              <a:solidFill>
                <a:schemeClr val="tx1"/>
              </a:solidFill>
              <a:latin typeface="Times New Roman" panose="02020603050405020304" pitchFamily="18" charset="0"/>
              <a:cs typeface="Times New Roman" panose="02020603050405020304" pitchFamily="18" charset="0"/>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smtClean="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endParaRPr lang="ru-RU" sz="2000" dirty="0">
              <a:solidFill>
                <a:schemeClr val="tx1"/>
              </a:solidFill>
            </a:endParaRPr>
          </a:p>
          <a:p>
            <a:pPr algn="just">
              <a:defRPr/>
            </a:pPr>
            <a:endParaRPr lang="ru-RU" altLang="ru-RU" sz="1900" dirty="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900" dirty="0" smtClean="0">
              <a:solidFill>
                <a:srgbClr val="002060"/>
              </a:solidFill>
              <a:latin typeface="Franklin Gothic Book" panose="020B0503020102020204" pitchFamily="34" charset="0"/>
            </a:endParaRPr>
          </a:p>
          <a:p>
            <a:pPr algn="just">
              <a:buFont typeface="Wingdings" panose="05000000000000000000" pitchFamily="2" charset="2"/>
              <a:buChar char="ü"/>
              <a:defRPr/>
            </a:pPr>
            <a:endParaRPr lang="ru-RU" altLang="ru-RU" sz="1200" dirty="0" smtClean="0">
              <a:solidFill>
                <a:srgbClr val="002060"/>
              </a:solidFill>
              <a:latin typeface="Franklin Gothic Book" panose="020B0503020102020204" pitchFamily="34" charset="0"/>
            </a:endParaRPr>
          </a:p>
          <a:p>
            <a:pPr algn="just">
              <a:defRPr/>
            </a:pPr>
            <a:endParaRPr lang="ru-RU" altLang="ru-RU" sz="1600" dirty="0">
              <a:solidFill>
                <a:srgbClr val="002060"/>
              </a:solidFill>
              <a:latin typeface="Franklin Gothic Book" panose="020B0503020102020204" pitchFamily="34" charset="0"/>
            </a:endParaRPr>
          </a:p>
        </p:txBody>
      </p:sp>
      <p:sp>
        <p:nvSpPr>
          <p:cNvPr id="8" name="TextBox 7"/>
          <p:cNvSpPr txBox="1"/>
          <p:nvPr/>
        </p:nvSpPr>
        <p:spPr>
          <a:xfrm>
            <a:off x="1403649" y="191542"/>
            <a:ext cx="7658164" cy="1077218"/>
          </a:xfrm>
          <a:prstGeom prst="rect">
            <a:avLst/>
          </a:prstGeom>
          <a:solidFill>
            <a:schemeClr val="bg1">
              <a:lumMod val="95000"/>
            </a:schemeClr>
          </a:solidFill>
          <a:effectLst>
            <a:outerShdw blurRad="50800" dist="50800" dir="5400000" algn="ctr" rotWithShape="0">
              <a:schemeClr val="bg2"/>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600" b="1" dirty="0" smtClean="0">
                <a:latin typeface="Times New Roman" panose="02020603050405020304" pitchFamily="18" charset="0"/>
                <a:cs typeface="Times New Roman" panose="02020603050405020304" pitchFamily="18" charset="0"/>
              </a:rPr>
              <a:t>Пример. </a:t>
            </a:r>
            <a:r>
              <a:rPr lang="ru-RU" sz="1600" dirty="0"/>
              <a:t>При анализе ранее представленных сведений о стаже за 2024 год </a:t>
            </a:r>
            <a:r>
              <a:rPr lang="ru-RU" sz="1600" dirty="0" smtClean="0"/>
              <a:t> обнаружено</a:t>
            </a:r>
            <a:r>
              <a:rPr lang="ru-RU" sz="1600" dirty="0"/>
              <a:t>, что </a:t>
            </a:r>
            <a:r>
              <a:rPr lang="ru-RU" sz="1600" dirty="0" smtClean="0"/>
              <a:t>в </a:t>
            </a:r>
            <a:r>
              <a:rPr lang="ru-RU" sz="1600" dirty="0"/>
              <a:t>отношении </a:t>
            </a:r>
            <a:r>
              <a:rPr lang="ru-RU" sz="1600" dirty="0" smtClean="0"/>
              <a:t>работника   представлены сведения  без указания кода территориальных условий (ОКУ). Необходимо представить уточненные сведения о стаже за 2024 год, в которых в графах 4-5 указать территориальный условия.</a:t>
            </a:r>
            <a:endParaRPr lang="ru-RU" sz="1600" dirty="0"/>
          </a:p>
        </p:txBody>
      </p:sp>
      <p:sp>
        <p:nvSpPr>
          <p:cNvPr id="12" name="AutoShape 4"/>
          <p:cNvSpPr>
            <a:spLocks noChangeArrowheads="1"/>
          </p:cNvSpPr>
          <p:nvPr/>
        </p:nvSpPr>
        <p:spPr bwMode="auto">
          <a:xfrm>
            <a:off x="1979712" y="1594843"/>
            <a:ext cx="5330825" cy="360040"/>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600" dirty="0" smtClean="0"/>
              <a:t>Первичные сведения до 27.01.2025</a:t>
            </a:r>
            <a:endParaRPr lang="ru-RU" altLang="ru-RU" sz="1600" b="1" dirty="0"/>
          </a:p>
        </p:txBody>
      </p:sp>
      <p:sp>
        <p:nvSpPr>
          <p:cNvPr id="13" name="AutoShape 4"/>
          <p:cNvSpPr>
            <a:spLocks noChangeArrowheads="1"/>
          </p:cNvSpPr>
          <p:nvPr/>
        </p:nvSpPr>
        <p:spPr bwMode="auto">
          <a:xfrm>
            <a:off x="467544" y="4221312"/>
            <a:ext cx="8208911" cy="382472"/>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600" dirty="0" smtClean="0"/>
              <a:t>Самостоятельное исправление ранее представленных с ошибкой сведений по форме ЕФС-1</a:t>
            </a:r>
            <a:endParaRPr lang="ru-RU" altLang="ru-RU"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98899"/>
            <a:ext cx="8784989" cy="2050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0515"/>
          <a:stretch/>
        </p:blipFill>
        <p:spPr bwMode="auto">
          <a:xfrm>
            <a:off x="251519" y="4725368"/>
            <a:ext cx="8810293" cy="201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27</a:t>
            </a:fld>
            <a:endParaRPr lang="ru-RU" sz="1300" dirty="0"/>
          </a:p>
        </p:txBody>
      </p:sp>
    </p:spTree>
    <p:extLst>
      <p:ext uri="{BB962C8B-B14F-4D97-AF65-F5344CB8AC3E}">
        <p14:creationId xmlns:p14="http://schemas.microsoft.com/office/powerpoint/2010/main" val="2851171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15616" y="195582"/>
            <a:ext cx="7848872" cy="713138"/>
          </a:xfrm>
        </p:spPr>
        <p:txBody>
          <a:bodyPr/>
          <a:lstStyle/>
          <a:p>
            <a:pPr eaLnBrk="1" hangingPunct="1"/>
            <a:r>
              <a:rPr lang="ru-RU" sz="2400" b="1" dirty="0" smtClean="0">
                <a:latin typeface="Times New Roman" pitchFamily="18" charset="0"/>
                <a:cs typeface="Times New Roman" pitchFamily="18" charset="0"/>
              </a:rPr>
              <a:t>О порядке заполнения Расчета по страховым взносам</a:t>
            </a:r>
          </a:p>
        </p:txBody>
      </p:sp>
      <p:sp>
        <p:nvSpPr>
          <p:cNvPr id="40966" name="AutoShape 9"/>
          <p:cNvSpPr>
            <a:spLocks noChangeArrowheads="1"/>
          </p:cNvSpPr>
          <p:nvPr/>
        </p:nvSpPr>
        <p:spPr bwMode="auto">
          <a:xfrm>
            <a:off x="323528" y="1028625"/>
            <a:ext cx="8560639" cy="5738887"/>
          </a:xfrm>
          <a:prstGeom prst="roundRect">
            <a:avLst>
              <a:gd name="adj" fmla="val 5500"/>
            </a:avLst>
          </a:prstGeom>
          <a:solidFill>
            <a:srgbClr val="FFFFCC"/>
          </a:solidFill>
          <a:ln w="9525">
            <a:solidFill>
              <a:schemeClr val="tx1"/>
            </a:solidFill>
            <a:miter lim="800000"/>
            <a:headEnd/>
            <a:tailEnd/>
          </a:ln>
        </p:spPr>
        <p:txBody>
          <a:bodyPr lIns="72000" tIns="0" rIns="72000" bIns="0" anchor="ctr"/>
          <a:lstStyle/>
          <a:p>
            <a:pPr marL="285750" indent="-285750" algn="just">
              <a:spcAft>
                <a:spcPts val="600"/>
              </a:spcAft>
              <a:buFont typeface="Wingdings" panose="05000000000000000000" pitchFamily="2" charset="2"/>
              <a:buChar char="ü"/>
            </a:pPr>
            <a:r>
              <a:rPr lang="ru-RU" sz="1600" dirty="0" smtClean="0"/>
              <a:t>Согласно </a:t>
            </a:r>
            <a:r>
              <a:rPr lang="ru-RU" sz="1600" dirty="0"/>
              <a:t>п. 1 ст. 419 НК РФ, п. 7 ст. 431 НК РФ, нулевой расчет страхователи сдавать обязаны вне зависимости от того, получают ли он прибыль, ведут ли сейчас активную деятельность и выплачивают ли зарплату. </a:t>
            </a:r>
          </a:p>
          <a:p>
            <a:pPr marL="285750" indent="-285750" algn="just">
              <a:spcAft>
                <a:spcPts val="600"/>
              </a:spcAft>
              <a:buFont typeface="Wingdings" panose="05000000000000000000" pitchFamily="2" charset="2"/>
              <a:buChar char="ü"/>
            </a:pPr>
            <a:r>
              <a:rPr lang="ru-RU" sz="1600" dirty="0"/>
              <a:t>Не играет роли и то, сколько сотрудников в организации: в соответствии указаниями в Письмах Минфина РФ от 05.03.2019 № 03-15-05/14369 и от 16.11.2018 № БС-4-21/22277@, даже если в штате только руководитель, он обязан сдать данный отчет с нулевыми суммами. </a:t>
            </a:r>
          </a:p>
          <a:p>
            <a:pPr marL="285750" indent="-285750" algn="just">
              <a:spcAft>
                <a:spcPts val="600"/>
              </a:spcAft>
              <a:buFont typeface="Wingdings" panose="05000000000000000000" pitchFamily="2" charset="2"/>
              <a:buChar char="ü"/>
            </a:pPr>
            <a:r>
              <a:rPr lang="ru-RU" sz="1600" dirty="0"/>
              <a:t>Нулевой РСВ имеют право не сдавать только компании и ИП на АУСН. </a:t>
            </a:r>
          </a:p>
          <a:p>
            <a:pPr marL="285750" indent="-285750" algn="just">
              <a:spcAft>
                <a:spcPts val="600"/>
              </a:spcAft>
              <a:buFont typeface="Wingdings" panose="05000000000000000000" pitchFamily="2" charset="2"/>
              <a:buChar char="ü"/>
            </a:pPr>
            <a:r>
              <a:rPr lang="ru-RU" sz="1600" dirty="0"/>
              <a:t>В состав нулевого РСВ входит титульный лист, раздел 1 с кодом 2 и раздел 3 на каждого сотрудника, работавшего в организации в отчетном квартале (п. 3.2 Порядка заполнения РСВ, Письмо Минфина от 28.07.2022 № 03-15-05/73009). </a:t>
            </a:r>
          </a:p>
          <a:p>
            <a:pPr marL="285750" indent="-285750" algn="just">
              <a:spcAft>
                <a:spcPts val="600"/>
              </a:spcAft>
              <a:buFont typeface="Wingdings" panose="05000000000000000000" pitchFamily="2" charset="2"/>
              <a:buChar char="ü"/>
            </a:pPr>
            <a:r>
              <a:rPr lang="ru-RU" sz="1600" dirty="0"/>
              <a:t>Код «2», указываемый в строке 001 раздела 1, означает отсутствие начислений в пользу физлиц в течение последних трех месяцев. В строках для сумм страховых взносов в этом случае необходимо проставить нули. </a:t>
            </a:r>
          </a:p>
          <a:p>
            <a:pPr marL="285750" indent="-285750" algn="just">
              <a:spcAft>
                <a:spcPts val="600"/>
              </a:spcAft>
              <a:buFont typeface="Wingdings" panose="05000000000000000000" pitchFamily="2" charset="2"/>
              <a:buChar char="ü"/>
            </a:pPr>
            <a:r>
              <a:rPr lang="ru-RU" sz="1600" dirty="0"/>
              <a:t>В подразделе 3.1 раздела 3 необходимо </a:t>
            </a:r>
            <a:r>
              <a:rPr lang="ru-RU" sz="1600" dirty="0" smtClean="0"/>
              <a:t>отразить </a:t>
            </a:r>
            <a:r>
              <a:rPr lang="ru-RU" sz="1600" dirty="0"/>
              <a:t>данные по сотрудникам (ФИО, ИНН). </a:t>
            </a:r>
          </a:p>
          <a:p>
            <a:pPr marL="285750" indent="-285750" algn="just">
              <a:spcAft>
                <a:spcPts val="600"/>
              </a:spcAft>
              <a:buFont typeface="Wingdings" panose="05000000000000000000" pitchFamily="2" charset="2"/>
              <a:buChar char="ü"/>
            </a:pPr>
            <a:r>
              <a:rPr lang="ru-RU" sz="1600" dirty="0"/>
              <a:t>В графах 130–210 подраздела 3.2 раздела 3 в нулевом РСВ нужно проставить прочерки, так как обычно здесь указываются код категории застрахованного лица, суммы его заработка и страховых взносов. Но если РСВ заполняется на компьютере и затем распечатывается на принтере, то прочерки проставлять не нужно (п. 1.19, 1.20, 3.2, 17.2, 17.4 Порядка заполнения, утв. приказом ФНС от 06.10.2021 № ЕД-7-11/875@, письмо Минфина от 26.01.2021 № 03-15-05/4460). </a:t>
            </a:r>
            <a:endParaRPr lang="ru-RU" sz="1600" dirty="0">
              <a:solidFill>
                <a:srgbClr val="0000FF"/>
              </a:solidFill>
              <a:latin typeface="Arial Narrow" panose="020B0606020202030204" pitchFamily="34" charset="0"/>
            </a:endParaRPr>
          </a:p>
        </p:txBody>
      </p:sp>
      <p:sp>
        <p:nvSpPr>
          <p:cNvPr id="8"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28</a:t>
            </a:fld>
            <a:endParaRPr lang="ru-RU" sz="1300" dirty="0"/>
          </a:p>
        </p:txBody>
      </p:sp>
    </p:spTree>
    <p:extLst>
      <p:ext uri="{BB962C8B-B14F-4D97-AF65-F5344CB8AC3E}">
        <p14:creationId xmlns:p14="http://schemas.microsoft.com/office/powerpoint/2010/main" val="354736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15616" y="195582"/>
            <a:ext cx="7848872" cy="713138"/>
          </a:xfrm>
        </p:spPr>
        <p:txBody>
          <a:bodyPr/>
          <a:lstStyle/>
          <a:p>
            <a:pPr eaLnBrk="1" hangingPunct="1"/>
            <a:r>
              <a:rPr lang="ru-RU" sz="2400" b="1" dirty="0" smtClean="0">
                <a:latin typeface="Times New Roman" pitchFamily="18" charset="0"/>
                <a:cs typeface="Times New Roman" pitchFamily="18" charset="0"/>
              </a:rPr>
              <a:t>О порядке заполнения Расчета по страховым взносам</a:t>
            </a:r>
          </a:p>
        </p:txBody>
      </p:sp>
      <p:sp>
        <p:nvSpPr>
          <p:cNvPr id="40966" name="AutoShape 9"/>
          <p:cNvSpPr>
            <a:spLocks noChangeArrowheads="1"/>
          </p:cNvSpPr>
          <p:nvPr/>
        </p:nvSpPr>
        <p:spPr bwMode="auto">
          <a:xfrm>
            <a:off x="323528" y="1124744"/>
            <a:ext cx="8560639" cy="4176464"/>
          </a:xfrm>
          <a:prstGeom prst="roundRect">
            <a:avLst>
              <a:gd name="adj" fmla="val 10228"/>
            </a:avLst>
          </a:prstGeom>
          <a:solidFill>
            <a:srgbClr val="FFFFCC"/>
          </a:solidFill>
          <a:ln w="9525">
            <a:solidFill>
              <a:schemeClr val="tx1"/>
            </a:solidFill>
            <a:miter lim="800000"/>
            <a:headEnd/>
            <a:tailEnd/>
          </a:ln>
        </p:spPr>
        <p:txBody>
          <a:bodyPr lIns="0" tIns="0" rIns="0" bIns="0" anchor="ctr"/>
          <a:lstStyle/>
          <a:p>
            <a:pPr indent="360000" algn="just">
              <a:lnSpc>
                <a:spcPct val="120000"/>
              </a:lnSpc>
            </a:pPr>
            <a:r>
              <a:rPr lang="ru-RU" sz="1600" dirty="0" smtClean="0"/>
              <a:t>В соответствии с Порядком заполнения формы Расчета по страховым взносам, утвержденным приказом ФНС России от 29.09.2022 №ЕД-7-11/878</a:t>
            </a:r>
            <a:r>
              <a:rPr lang="en-US" sz="1600" dirty="0" smtClean="0"/>
              <a:t>@</a:t>
            </a:r>
            <a:r>
              <a:rPr lang="ru-RU" sz="1600" dirty="0" smtClean="0"/>
              <a:t> «</a:t>
            </a:r>
            <a:r>
              <a:rPr lang="ru-RU" sz="1600" dirty="0"/>
              <a:t>Об утверждении форм расчета по страховым взносам и персонифицированных сведений о физических лицах, порядков их заполнения, а также форматов их представления в электронной </a:t>
            </a:r>
            <a:r>
              <a:rPr lang="ru-RU" sz="1600" dirty="0" smtClean="0"/>
              <a:t>форме»</a:t>
            </a:r>
            <a:r>
              <a:rPr lang="ru-RU" sz="1600" dirty="0"/>
              <a:t> </a:t>
            </a:r>
            <a:r>
              <a:rPr lang="ru-RU" sz="1600" dirty="0" smtClean="0"/>
              <a:t>раздел </a:t>
            </a:r>
            <a:r>
              <a:rPr lang="ru-RU" sz="1600" dirty="0"/>
              <a:t>3 «Персонифицированные </a:t>
            </a:r>
            <a:r>
              <a:rPr lang="ru-RU" sz="1600" dirty="0" smtClean="0"/>
              <a:t>сведения о </a:t>
            </a:r>
            <a:r>
              <a:rPr lang="ru-RU" sz="1600" dirty="0"/>
              <a:t>застрахованных лицах» </a:t>
            </a:r>
            <a:r>
              <a:rPr lang="ru-RU" sz="1600" b="1" dirty="0" smtClean="0"/>
              <a:t>заполняется</a:t>
            </a:r>
            <a:r>
              <a:rPr lang="ru-RU" sz="1600" dirty="0" smtClean="0"/>
              <a:t> </a:t>
            </a:r>
            <a:r>
              <a:rPr lang="ru-RU" sz="1600" dirty="0"/>
              <a:t>плательщиками </a:t>
            </a:r>
            <a:r>
              <a:rPr lang="ru-RU" sz="1600" dirty="0" smtClean="0"/>
              <a:t/>
            </a:r>
            <a:br>
              <a:rPr lang="ru-RU" sz="1600" dirty="0" smtClean="0"/>
            </a:br>
            <a:r>
              <a:rPr lang="ru-RU" sz="1600" b="1" dirty="0" smtClean="0"/>
              <a:t>в </a:t>
            </a:r>
            <a:r>
              <a:rPr lang="ru-RU" sz="1600" b="1" dirty="0"/>
              <a:t>отношении всех застрахованных </a:t>
            </a:r>
            <a:r>
              <a:rPr lang="ru-RU" sz="1600" b="1" dirty="0" smtClean="0"/>
              <a:t>лиц, в том числе застрахованных лиц, у </a:t>
            </a:r>
            <a:r>
              <a:rPr lang="ru-RU" sz="1600" b="1" dirty="0"/>
              <a:t>которых отсутствуют данные о сумме выплат и иных вознаграждений, начисленных в пользу физического лица за последние три месяца расчетного (отчетного) </a:t>
            </a:r>
            <a:r>
              <a:rPr lang="ru-RU" sz="1600" b="1" dirty="0" smtClean="0"/>
              <a:t>периода</a:t>
            </a:r>
            <a:r>
              <a:rPr lang="ru-RU" sz="1600" dirty="0" smtClean="0"/>
              <a:t>. В отношении таких лиц (например, находящихся в отчетном периоде в отпусках по беременности и родам, в отпусках по уходу за ребенком и др.) в отчетном периоде по </a:t>
            </a:r>
            <a:r>
              <a:rPr lang="ru-RU" sz="1600" dirty="0"/>
              <a:t>строкам 130 </a:t>
            </a:r>
            <a:r>
              <a:rPr lang="ru-RU" sz="1600" dirty="0" smtClean="0"/>
              <a:t>– </a:t>
            </a:r>
            <a:r>
              <a:rPr lang="ru-RU" sz="1600" dirty="0"/>
              <a:t>210 </a:t>
            </a:r>
            <a:r>
              <a:rPr lang="ru-RU" sz="1600" dirty="0" smtClean="0"/>
              <a:t>подраздела </a:t>
            </a:r>
            <a:r>
              <a:rPr lang="ru-RU" sz="1600" dirty="0"/>
              <a:t>3.2. </a:t>
            </a:r>
            <a:r>
              <a:rPr lang="ru-RU" sz="1600" dirty="0" smtClean="0"/>
              <a:t>«Сведения </a:t>
            </a:r>
            <a:r>
              <a:rPr lang="ru-RU" sz="1600" dirty="0"/>
              <a:t>о сумме выплат и иных вознаграждений, начисленных в </a:t>
            </a:r>
            <a:r>
              <a:rPr lang="ru-RU" sz="1600" dirty="0" smtClean="0"/>
              <a:t>пользу физического </a:t>
            </a:r>
            <a:r>
              <a:rPr lang="ru-RU" sz="1600" dirty="0"/>
              <a:t>лица, а также сведения об исчисленных страховых </a:t>
            </a:r>
            <a:r>
              <a:rPr lang="ru-RU" sz="1600" dirty="0" smtClean="0"/>
              <a:t>взносах» проставляются прочерки. </a:t>
            </a:r>
            <a:endParaRPr lang="ru-RU" sz="1600" dirty="0"/>
          </a:p>
        </p:txBody>
      </p:sp>
      <p:sp>
        <p:nvSpPr>
          <p:cNvPr id="8"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29</a:t>
            </a:fld>
            <a:endParaRPr lang="ru-RU" sz="1300" dirty="0"/>
          </a:p>
        </p:txBody>
      </p:sp>
      <p:sp>
        <p:nvSpPr>
          <p:cNvPr id="5" name="AutoShape 7"/>
          <p:cNvSpPr>
            <a:spLocks noChangeArrowheads="1"/>
          </p:cNvSpPr>
          <p:nvPr/>
        </p:nvSpPr>
        <p:spPr bwMode="auto">
          <a:xfrm>
            <a:off x="1380315" y="5805264"/>
            <a:ext cx="6360037" cy="504056"/>
          </a:xfrm>
          <a:prstGeom prst="flowChartAlternateProcess">
            <a:avLst/>
          </a:prstGeom>
          <a:solidFill>
            <a:srgbClr val="FFFFCC"/>
          </a:solidFill>
          <a:ln w="25400">
            <a:solidFill>
              <a:srgbClr val="FF0000"/>
            </a:solidFill>
            <a:miter lim="800000"/>
            <a:headEnd/>
            <a:tailEnd/>
          </a:ln>
        </p:spPr>
        <p:txBody>
          <a:bodyPr lIns="72000" tIns="0" rIns="72000" bIns="0" anchor="ctr"/>
          <a:lstStyle/>
          <a:p>
            <a:pPr algn="just"/>
            <a:r>
              <a:rPr lang="ru-RU" sz="1600" dirty="0" smtClean="0"/>
              <a:t>   </a:t>
            </a:r>
            <a:r>
              <a:rPr lang="ru-RU" sz="1500" dirty="0" smtClean="0"/>
              <a:t>Не забывать включать работников, которым не производятся выплаты.</a:t>
            </a:r>
            <a:endParaRPr lang="ru-RU" b="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16" y="5652000"/>
            <a:ext cx="800916" cy="747635"/>
          </a:xfrm>
          <a:prstGeom prst="rect">
            <a:avLst/>
          </a:prstGeom>
        </p:spPr>
      </p:pic>
    </p:spTree>
    <p:extLst>
      <p:ext uri="{BB962C8B-B14F-4D97-AF65-F5344CB8AC3E}">
        <p14:creationId xmlns:p14="http://schemas.microsoft.com/office/powerpoint/2010/main" val="751516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45182" y="188640"/>
            <a:ext cx="7715250" cy="720725"/>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defRPr/>
            </a:pPr>
            <a:r>
              <a:rPr lang="ru-RU" sz="2600" dirty="0" smtClean="0"/>
              <a:t>Законодательство</a:t>
            </a:r>
          </a:p>
        </p:txBody>
      </p:sp>
      <p:sp>
        <p:nvSpPr>
          <p:cNvPr id="5123" name="AutoShape 4"/>
          <p:cNvSpPr>
            <a:spLocks noGrp="1" noChangeArrowheads="1"/>
          </p:cNvSpPr>
          <p:nvPr>
            <p:ph type="body" idx="4294967295"/>
          </p:nvPr>
        </p:nvSpPr>
        <p:spPr>
          <a:xfrm>
            <a:off x="214313" y="1214291"/>
            <a:ext cx="8713787" cy="5311053"/>
          </a:xfrm>
          <a:prstGeom prst="roundRect">
            <a:avLst>
              <a:gd name="adj" fmla="val 11539"/>
            </a:avLst>
          </a:prstGeom>
          <a:solidFill>
            <a:srgbClr val="FFFFCC">
              <a:alpha val="59999"/>
            </a:srgbClr>
          </a:solidFill>
          <a:ln w="6350">
            <a:solidFill>
              <a:schemeClr val="tx1"/>
            </a:solidFill>
            <a:round/>
            <a:headEnd type="none" w="med" len="med"/>
            <a:tailEnd type="none" w="med" len="med"/>
          </a:ln>
        </p:spPr>
        <p:txBody>
          <a:bodyPr anchor="ctr" anchorCtr="0"/>
          <a:lstStyle/>
          <a:p>
            <a:pPr marL="0" indent="360363" algn="just" eaLnBrk="1" hangingPunct="1">
              <a:spcAft>
                <a:spcPts val="600"/>
              </a:spcAft>
            </a:pPr>
            <a:r>
              <a:rPr lang="ru-RU" sz="1800" dirty="0" smtClean="0">
                <a:latin typeface="+mj-lt"/>
                <a:cs typeface="Times New Roman" panose="02020603050405020304" pitchFamily="18" charset="0"/>
              </a:rPr>
              <a:t>Приказ СФР от 07.11.2023 № 2200 «</a:t>
            </a:r>
            <a:r>
              <a:rPr lang="ru-RU" sz="1800" dirty="0">
                <a:latin typeface="+mj-lt"/>
              </a:rPr>
              <a:t>Об утверждении Порядка электронного документооборота между страхователями и Фондом пенсионного и социального страхования Российской Федерации при представлении сведений для индивидуального (персонифицированного) </a:t>
            </a:r>
            <a:r>
              <a:rPr lang="ru-RU" sz="1800" dirty="0" smtClean="0">
                <a:latin typeface="+mj-lt"/>
              </a:rPr>
              <a:t>учета</a:t>
            </a:r>
            <a:r>
              <a:rPr lang="ru-RU" sz="1800" dirty="0" smtClean="0">
                <a:latin typeface="+mj-lt"/>
                <a:cs typeface="Times New Roman" panose="02020603050405020304" pitchFamily="18" charset="0"/>
              </a:rPr>
              <a:t>» </a:t>
            </a:r>
            <a:r>
              <a:rPr lang="ru-RU" sz="1800" dirty="0">
                <a:latin typeface="+mj-lt"/>
                <a:cs typeface="Times New Roman" panose="02020603050405020304" pitchFamily="18" charset="0"/>
              </a:rPr>
              <a:t>(далее - </a:t>
            </a:r>
            <a:r>
              <a:rPr lang="ru-RU" sz="1800" dirty="0" smtClean="0">
                <a:latin typeface="+mj-lt"/>
                <a:cs typeface="Times New Roman" panose="02020603050405020304" pitchFamily="18" charset="0"/>
              </a:rPr>
              <a:t>Приказ №2200).</a:t>
            </a:r>
            <a:endParaRPr lang="ru-RU" sz="1800" dirty="0">
              <a:latin typeface="+mj-lt"/>
              <a:cs typeface="Times New Roman" panose="02020603050405020304" pitchFamily="18" charset="0"/>
            </a:endParaRPr>
          </a:p>
          <a:p>
            <a:pPr marL="0" indent="360363" algn="just" eaLnBrk="1" hangingPunct="1">
              <a:spcAft>
                <a:spcPts val="600"/>
              </a:spcAft>
            </a:pPr>
            <a:r>
              <a:rPr lang="ru-RU" sz="1800" dirty="0" smtClean="0">
                <a:latin typeface="+mj-lt"/>
                <a:cs typeface="Times New Roman" panose="02020603050405020304" pitchFamily="18" charset="0"/>
              </a:rPr>
              <a:t>Приказ СФР от 30.10.2023 </a:t>
            </a:r>
            <a:r>
              <a:rPr lang="ru-RU" sz="1800" dirty="0">
                <a:latin typeface="+mj-lt"/>
                <a:cs typeface="Times New Roman" panose="02020603050405020304" pitchFamily="18" charset="0"/>
              </a:rPr>
              <a:t>№ </a:t>
            </a:r>
            <a:r>
              <a:rPr lang="ru-RU" sz="1800" dirty="0" smtClean="0">
                <a:latin typeface="+mj-lt"/>
                <a:cs typeface="Times New Roman" panose="02020603050405020304" pitchFamily="18" charset="0"/>
              </a:rPr>
              <a:t>2153 «</a:t>
            </a:r>
            <a:r>
              <a:rPr lang="ru-RU" sz="1800" dirty="0">
                <a:latin typeface="+mj-lt"/>
              </a:rPr>
              <a:t>Об утверждении форм и форматов сведений, используемых для регистрации граждан в системе индивидуального (персонифицированного) учета, и порядка заполнения форм указанных </a:t>
            </a:r>
            <a:r>
              <a:rPr lang="ru-RU" sz="1800" dirty="0" smtClean="0">
                <a:latin typeface="+mj-lt"/>
              </a:rPr>
              <a:t>сведений</a:t>
            </a:r>
            <a:r>
              <a:rPr lang="ru-RU" sz="1800" dirty="0" smtClean="0">
                <a:latin typeface="+mj-lt"/>
                <a:cs typeface="Times New Roman" panose="02020603050405020304" pitchFamily="18" charset="0"/>
              </a:rPr>
              <a:t>» </a:t>
            </a:r>
            <a:r>
              <a:rPr lang="ru-RU" sz="1800" dirty="0">
                <a:latin typeface="+mj-lt"/>
                <a:cs typeface="Times New Roman" panose="02020603050405020304" pitchFamily="18" charset="0"/>
              </a:rPr>
              <a:t>(далее – </a:t>
            </a:r>
            <a:r>
              <a:rPr lang="ru-RU" sz="1800" dirty="0" smtClean="0">
                <a:latin typeface="+mj-lt"/>
                <a:cs typeface="Times New Roman" panose="02020603050405020304" pitchFamily="18" charset="0"/>
              </a:rPr>
              <a:t>Приказ №2153).</a:t>
            </a:r>
            <a:endParaRPr lang="ru-RU" sz="1800" dirty="0">
              <a:latin typeface="+mj-lt"/>
              <a:cs typeface="Times New Roman" panose="02020603050405020304" pitchFamily="18" charset="0"/>
            </a:endParaRPr>
          </a:p>
          <a:p>
            <a:pPr marL="0" indent="360363" algn="just" eaLnBrk="1" hangingPunct="1">
              <a:spcAft>
                <a:spcPts val="600"/>
              </a:spcAft>
            </a:pPr>
            <a:r>
              <a:rPr lang="ru-RU" sz="1800" dirty="0" smtClean="0">
                <a:latin typeface="+mj-lt"/>
                <a:cs typeface="Times New Roman" panose="02020603050405020304" pitchFamily="18" charset="0"/>
              </a:rPr>
              <a:t>Приказ СФР от 17.11.2023 № 2281</a:t>
            </a:r>
            <a:r>
              <a:rPr lang="ru-RU" sz="1800" b="1" dirty="0" smtClean="0">
                <a:latin typeface="+mj-lt"/>
                <a:cs typeface="Times New Roman" panose="02020603050405020304" pitchFamily="18" charset="0"/>
              </a:rPr>
              <a:t> «</a:t>
            </a:r>
            <a:r>
              <a:rPr lang="ru-RU" sz="1800" dirty="0">
                <a:latin typeface="+mj-lt"/>
              </a:rPr>
              <a:t>Об утверждении единой формы </a:t>
            </a:r>
            <a:r>
              <a:rPr lang="ru-RU" sz="1800" dirty="0" smtClean="0">
                <a:latin typeface="+mj-lt"/>
              </a:rPr>
              <a:t>«Сведения </a:t>
            </a:r>
            <a:r>
              <a:rPr lang="ru-RU" sz="1800" dirty="0">
                <a:latin typeface="+mj-lt"/>
              </a:rPr>
              <a:t>для ведения индивидуального (персонифицированного)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(ЕФС-1</a:t>
            </a:r>
            <a:r>
              <a:rPr lang="ru-RU" sz="1800" dirty="0" smtClean="0">
                <a:latin typeface="+mj-lt"/>
              </a:rPr>
              <a:t>)» </a:t>
            </a:r>
            <a:r>
              <a:rPr lang="ru-RU" sz="1800" dirty="0">
                <a:latin typeface="+mj-lt"/>
              </a:rPr>
              <a:t>и порядка ее </a:t>
            </a:r>
            <a:r>
              <a:rPr lang="ru-RU" sz="1800" dirty="0" smtClean="0">
                <a:latin typeface="+mj-lt"/>
              </a:rPr>
              <a:t>заполнения» </a:t>
            </a:r>
            <a:r>
              <a:rPr lang="ru-RU" sz="1800" dirty="0" smtClean="0">
                <a:latin typeface="+mj-lt"/>
                <a:cs typeface="Times New Roman" panose="02020603050405020304" pitchFamily="18" charset="0"/>
              </a:rPr>
              <a:t>(далее – Приказ №2281).</a:t>
            </a:r>
            <a:endParaRPr lang="ru-RU" sz="1800" dirty="0">
              <a:latin typeface="+mj-lt"/>
              <a:cs typeface="Times New Roman" panose="02020603050405020304" pitchFamily="18" charset="0"/>
            </a:endParaRPr>
          </a:p>
          <a:p>
            <a:pPr marL="0" indent="360363" algn="just" eaLnBrk="1" hangingPunct="1">
              <a:spcAft>
                <a:spcPts val="600"/>
              </a:spcAft>
            </a:pPr>
            <a:r>
              <a:rPr lang="ru-RU" sz="1800" dirty="0" smtClean="0">
                <a:latin typeface="+mj-lt"/>
                <a:cs typeface="Times New Roman" panose="02020603050405020304" pitchFamily="18" charset="0"/>
              </a:rPr>
              <a:t>Приказ СФР от 23.11.2023 № 2315 «</a:t>
            </a:r>
            <a:r>
              <a:rPr lang="ru-RU" sz="1800" dirty="0">
                <a:latin typeface="+mj-lt"/>
              </a:rPr>
              <a:t>Об определении форматов сведений для единой формы </a:t>
            </a:r>
            <a:r>
              <a:rPr lang="ru-RU" sz="1800" dirty="0" smtClean="0">
                <a:latin typeface="+mj-lt"/>
              </a:rPr>
              <a:t>«Сведения </a:t>
            </a:r>
            <a:r>
              <a:rPr lang="ru-RU" sz="1800" dirty="0">
                <a:latin typeface="+mj-lt"/>
              </a:rPr>
              <a:t>для ведения индивидуального (персонифицированного)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(ЕФС-1</a:t>
            </a:r>
            <a:r>
              <a:rPr lang="ru-RU" sz="1800" dirty="0" smtClean="0">
                <a:latin typeface="+mj-lt"/>
              </a:rPr>
              <a:t>)</a:t>
            </a:r>
            <a:r>
              <a:rPr lang="ru-RU" sz="1800" dirty="0" smtClean="0">
                <a:latin typeface="+mj-lt"/>
                <a:cs typeface="Times New Roman" panose="02020603050405020304" pitchFamily="18" charset="0"/>
              </a:rPr>
              <a:t>» (далее - Приказ №2315).</a:t>
            </a:r>
            <a:endParaRPr lang="ru-RU" sz="1800" dirty="0">
              <a:latin typeface="+mj-lt"/>
              <a:cs typeface="Times New Roman" panose="02020603050405020304" pitchFamily="18" charset="0"/>
            </a:endParaRPr>
          </a:p>
        </p:txBody>
      </p:sp>
      <p:sp>
        <p:nvSpPr>
          <p:cNvPr id="4"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a:t>
            </a:fld>
            <a:endParaRPr lang="ru-RU" sz="13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488515"/>
            <a:ext cx="508298" cy="474484"/>
          </a:xfrm>
          <a:prstGeom prst="rect">
            <a:avLst/>
          </a:prstGeom>
        </p:spPr>
      </p:pic>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869160"/>
            <a:ext cx="508298" cy="474484"/>
          </a:xfrm>
          <a:prstGeom prst="rect">
            <a:avLst/>
          </a:prstGeom>
        </p:spPr>
      </p:pic>
    </p:spTree>
    <p:extLst>
      <p:ext uri="{BB962C8B-B14F-4D97-AF65-F5344CB8AC3E}">
        <p14:creationId xmlns:p14="http://schemas.microsoft.com/office/powerpoint/2010/main" val="4251390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43608" y="116632"/>
            <a:ext cx="7848872" cy="713138"/>
          </a:xfrm>
        </p:spPr>
        <p:txBody>
          <a:bodyPr/>
          <a:lstStyle/>
          <a:p>
            <a:pPr eaLnBrk="1" hangingPunct="1"/>
            <a:r>
              <a:rPr lang="ru-RU" sz="2600" b="1" dirty="0" smtClean="0">
                <a:latin typeface="Times New Roman" pitchFamily="18" charset="0"/>
                <a:cs typeface="Times New Roman" pitchFamily="18" charset="0"/>
              </a:rPr>
              <a:t>Уведомление и протокол проверки</a:t>
            </a:r>
          </a:p>
        </p:txBody>
      </p:sp>
      <p:sp>
        <p:nvSpPr>
          <p:cNvPr id="40964" name="AutoShape 6"/>
          <p:cNvSpPr>
            <a:spLocks noChangeArrowheads="1"/>
          </p:cNvSpPr>
          <p:nvPr/>
        </p:nvSpPr>
        <p:spPr bwMode="auto">
          <a:xfrm>
            <a:off x="251520" y="3501008"/>
            <a:ext cx="8739188" cy="1155591"/>
          </a:xfrm>
          <a:prstGeom prst="flowChartAlternateProcess">
            <a:avLst/>
          </a:prstGeom>
          <a:solidFill>
            <a:srgbClr val="FFFFCC"/>
          </a:solidFill>
          <a:ln w="9525">
            <a:solidFill>
              <a:schemeClr val="tx1"/>
            </a:solidFill>
            <a:miter lim="800000"/>
            <a:headEnd/>
            <a:tailEnd/>
          </a:ln>
        </p:spPr>
        <p:txBody>
          <a:bodyPr lIns="0" tIns="0" rIns="0" bIns="0" anchor="ctr"/>
          <a:lstStyle/>
          <a:p>
            <a:r>
              <a:rPr lang="ru-RU" sz="1300" b="1" dirty="0" smtClean="0"/>
              <a:t>Информация, отраженная в протоколе проверки:</a:t>
            </a:r>
          </a:p>
          <a:p>
            <a:r>
              <a:rPr lang="ru-RU" sz="1300" dirty="0" smtClean="0"/>
              <a:t>- о формах сведений, по которым проведена проверка;</a:t>
            </a:r>
          </a:p>
          <a:p>
            <a:r>
              <a:rPr lang="ru-RU" sz="1300" dirty="0" smtClean="0"/>
              <a:t>- о периоде проведения проверки;</a:t>
            </a:r>
          </a:p>
          <a:p>
            <a:pPr algn="just"/>
            <a:r>
              <a:rPr lang="ru-RU" sz="1300" dirty="0" smtClean="0"/>
              <a:t>- о выявленных ошибках и (или) несоответствии (отсутствии) сведений в отношении конкретных застрахованных лиц за конкретные отчетные периоды.</a:t>
            </a:r>
            <a:endParaRPr lang="ru-RU" sz="1300" dirty="0"/>
          </a:p>
        </p:txBody>
      </p:sp>
      <p:sp>
        <p:nvSpPr>
          <p:cNvPr id="40966" name="AutoShape 9"/>
          <p:cNvSpPr>
            <a:spLocks noChangeArrowheads="1"/>
          </p:cNvSpPr>
          <p:nvPr/>
        </p:nvSpPr>
        <p:spPr bwMode="auto">
          <a:xfrm>
            <a:off x="880096" y="836712"/>
            <a:ext cx="8110612" cy="2592288"/>
          </a:xfrm>
          <a:prstGeom prst="flowChartAlternateProcess">
            <a:avLst/>
          </a:prstGeom>
          <a:solidFill>
            <a:srgbClr val="FFFFCC"/>
          </a:solidFill>
          <a:ln w="9525">
            <a:solidFill>
              <a:schemeClr val="tx1"/>
            </a:solidFill>
            <a:miter lim="800000"/>
            <a:headEnd/>
            <a:tailEnd/>
          </a:ln>
        </p:spPr>
        <p:txBody>
          <a:bodyPr lIns="0" tIns="0" rIns="0" bIns="0" anchor="ctr"/>
          <a:lstStyle/>
          <a:p>
            <a:pPr indent="360363" algn="just"/>
            <a:r>
              <a:rPr lang="ru-RU" sz="1300" b="1" dirty="0" smtClean="0"/>
              <a:t>Статья 17 Закона №27-ФЗ:</a:t>
            </a:r>
          </a:p>
          <a:p>
            <a:pPr indent="360363" algn="just"/>
            <a:r>
              <a:rPr lang="ru-RU" sz="1300" dirty="0" smtClean="0"/>
              <a:t>При обнаружении в представленных страхователем сведениях ошибок и (или) несоответствий между представленными сведениями и сведениями, имеющимися у СФР, в том числе полученными от налоговых органов, </a:t>
            </a:r>
            <a:r>
              <a:rPr lang="ru-RU" sz="1300" b="1" dirty="0" smtClean="0"/>
              <a:t>уведомление об устранении в течение пяти рабочих дней имеющихся расхождений</a:t>
            </a:r>
            <a:r>
              <a:rPr lang="ru-RU" sz="1300" dirty="0" smtClean="0"/>
              <a:t> вручается страхователю лично под расписку, направляется по почте заказным письмом или передается в электронном виде по телекоммуникационным каналам связи.</a:t>
            </a:r>
          </a:p>
          <a:p>
            <a:pPr indent="360363" algn="just"/>
            <a:r>
              <a:rPr lang="ru-RU" sz="1300" dirty="0" smtClean="0"/>
              <a:t>К уведомлению прикладывается протокол проверки.</a:t>
            </a:r>
          </a:p>
          <a:p>
            <a:pPr indent="360363" algn="just"/>
            <a:r>
              <a:rPr lang="ru-RU" sz="1300" dirty="0" smtClean="0"/>
              <a:t>Уведомление с протоколом может направляться СФР:</a:t>
            </a:r>
          </a:p>
          <a:p>
            <a:pPr marL="273050" algn="just"/>
            <a:r>
              <a:rPr lang="ru-RU" sz="1300" dirty="0" smtClean="0"/>
              <a:t>- по результату приема сведений, представленных страхователем. В этом случае страхователю уведомление приходит в ответ на отчет по форме ЕФС-1;</a:t>
            </a:r>
          </a:p>
          <a:p>
            <a:pPr marL="273050" algn="just"/>
            <a:r>
              <a:rPr lang="ru-RU" sz="1300" dirty="0" smtClean="0"/>
              <a:t>- по результату выявленных расхождений (ошибок) на ИЛС. В этом случае страхователю уведомление приходит входящим документом (письмом).</a:t>
            </a:r>
            <a:endParaRPr lang="ru-RU" sz="1300" dirty="0"/>
          </a:p>
        </p:txBody>
      </p:sp>
      <p:sp>
        <p:nvSpPr>
          <p:cNvPr id="8"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30</a:t>
            </a:fld>
            <a:endParaRPr lang="ru-RU" sz="1300" dirty="0"/>
          </a:p>
        </p:txBody>
      </p:sp>
      <p:sp>
        <p:nvSpPr>
          <p:cNvPr id="9" name="AutoShape 7"/>
          <p:cNvSpPr>
            <a:spLocks noChangeArrowheads="1"/>
          </p:cNvSpPr>
          <p:nvPr/>
        </p:nvSpPr>
        <p:spPr bwMode="auto">
          <a:xfrm>
            <a:off x="795331" y="5733256"/>
            <a:ext cx="7881125" cy="962249"/>
          </a:xfrm>
          <a:prstGeom prst="flowChartAlternateProcess">
            <a:avLst/>
          </a:prstGeom>
          <a:solidFill>
            <a:srgbClr val="FFFFCC"/>
          </a:solidFill>
          <a:ln w="9525">
            <a:solidFill>
              <a:schemeClr val="tx1"/>
            </a:solidFill>
            <a:miter lim="800000"/>
            <a:headEnd/>
            <a:tailEnd/>
          </a:ln>
        </p:spPr>
        <p:txBody>
          <a:bodyPr lIns="72000" tIns="0" rIns="0" bIns="0" anchor="ctr"/>
          <a:lstStyle/>
          <a:p>
            <a:r>
              <a:rPr lang="ru-RU" sz="1400" dirty="0" smtClean="0"/>
              <a:t>Необходимо. Вовремя получить уведомление. Проанализировать протокол проверки. </a:t>
            </a:r>
          </a:p>
          <a:p>
            <a:r>
              <a:rPr lang="ru-RU" sz="1400" dirty="0" smtClean="0"/>
              <a:t>Представить исправленные сведения или пояснения в СФР в течение 5 рабочих дней.  </a:t>
            </a:r>
          </a:p>
          <a:p>
            <a:r>
              <a:rPr lang="ru-RU" sz="1400" b="1" dirty="0" smtClean="0">
                <a:latin typeface="Times New Roman" pitchFamily="18" charset="0"/>
                <a:cs typeface="Times New Roman" pitchFamily="18" charset="0"/>
              </a:rPr>
              <a:t>Важно! </a:t>
            </a:r>
            <a:r>
              <a:rPr lang="ru-RU" sz="1400" b="1" dirty="0"/>
              <a:t>И</a:t>
            </a:r>
            <a:r>
              <a:rPr lang="ru-RU" sz="1400" b="1" dirty="0" smtClean="0"/>
              <a:t>нформация в </a:t>
            </a:r>
            <a:r>
              <a:rPr lang="ru-RU" sz="1400" b="1" dirty="0"/>
              <a:t>отношении работника </a:t>
            </a:r>
            <a:r>
              <a:rPr lang="ru-RU" sz="1400" b="1" dirty="0" smtClean="0">
                <a:latin typeface="Times New Roman" pitchFamily="18" charset="0"/>
                <a:cs typeface="Times New Roman" pitchFamily="18" charset="0"/>
              </a:rPr>
              <a:t>должна соответствовать во всех формах отчетности (форма СЗВ-М, стаж, КМ, расчет по страховым взносам).</a:t>
            </a:r>
            <a:endParaRPr lang="ru-RU" sz="1400" b="1" dirty="0">
              <a:latin typeface="Times New Roman" pitchFamily="18" charset="0"/>
              <a:cs typeface="Times New Roman" pitchFamily="18"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25" y="6013060"/>
            <a:ext cx="731033" cy="682402"/>
          </a:xfrm>
          <a:prstGeom prst="rect">
            <a:avLst/>
          </a:prstGeom>
        </p:spPr>
      </p:pic>
      <p:sp>
        <p:nvSpPr>
          <p:cNvPr id="12" name="AutoShape 6"/>
          <p:cNvSpPr>
            <a:spLocks noChangeArrowheads="1"/>
          </p:cNvSpPr>
          <p:nvPr/>
        </p:nvSpPr>
        <p:spPr bwMode="auto">
          <a:xfrm>
            <a:off x="251519" y="4725144"/>
            <a:ext cx="8757767" cy="936104"/>
          </a:xfrm>
          <a:prstGeom prst="flowChartAlternateProcess">
            <a:avLst/>
          </a:prstGeom>
          <a:solidFill>
            <a:srgbClr val="FFFFCC"/>
          </a:solidFill>
          <a:ln w="9525">
            <a:solidFill>
              <a:schemeClr val="tx1"/>
            </a:solidFill>
            <a:miter lim="800000"/>
            <a:headEnd/>
            <a:tailEnd/>
          </a:ln>
        </p:spPr>
        <p:txBody>
          <a:bodyPr lIns="0" tIns="0" rIns="0" bIns="0" anchor="ctr"/>
          <a:lstStyle/>
          <a:p>
            <a:r>
              <a:rPr lang="ru-RU" sz="1400" dirty="0" smtClean="0"/>
              <a:t>   </a:t>
            </a:r>
          </a:p>
          <a:p>
            <a:pPr algn="just"/>
            <a:r>
              <a:rPr lang="ru-RU" sz="1300" dirty="0" smtClean="0"/>
              <a:t>Пункт 12 Приказа № 2200. </a:t>
            </a:r>
            <a:r>
              <a:rPr lang="ru-RU" sz="1300" dirty="0"/>
              <a:t>Датой представления индивидуальных сведений в форме электронного документа через оператора считается дата их отправки по телекоммуникационным каналам связи в адрес территориального органа СФР, о чем оператором делается соответствующая отметка при составлении документа "Опись содержания пакета" и направляется в территориальный орган СФР в пакете с индивидуальными сведениями в форме электронного документа</a:t>
            </a:r>
            <a:r>
              <a:rPr lang="ru-RU" sz="1400" dirty="0"/>
              <a:t>.</a:t>
            </a:r>
            <a:br>
              <a:rPr lang="ru-RU" sz="1400" dirty="0"/>
            </a:br>
            <a:endParaRPr lang="ru-RU" sz="1400" b="0" dirty="0">
              <a:effectLst/>
            </a:endParaRPr>
          </a:p>
        </p:txBody>
      </p:sp>
    </p:spTree>
    <p:extLst>
      <p:ext uri="{BB962C8B-B14F-4D97-AF65-F5344CB8AC3E}">
        <p14:creationId xmlns:p14="http://schemas.microsoft.com/office/powerpoint/2010/main" val="831894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43608" y="116632"/>
            <a:ext cx="7848872" cy="936104"/>
          </a:xfrm>
        </p:spPr>
        <p:txBody>
          <a:bodyPr/>
          <a:lstStyle/>
          <a:p>
            <a:pPr eaLnBrk="1" hangingPunct="1"/>
            <a:r>
              <a:rPr lang="ru-RU" sz="2600" b="1" dirty="0" smtClean="0">
                <a:latin typeface="Times New Roman" pitchFamily="18" charset="0"/>
                <a:cs typeface="Times New Roman" pitchFamily="18" charset="0"/>
              </a:rPr>
              <a:t>Работа со страхователями</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в Отделении СФР по Пермскому краю</a:t>
            </a:r>
          </a:p>
        </p:txBody>
      </p:sp>
      <p:sp>
        <p:nvSpPr>
          <p:cNvPr id="40966" name="AutoShape 9"/>
          <p:cNvSpPr>
            <a:spLocks noChangeArrowheads="1"/>
          </p:cNvSpPr>
          <p:nvPr/>
        </p:nvSpPr>
        <p:spPr bwMode="auto">
          <a:xfrm>
            <a:off x="323528" y="1196752"/>
            <a:ext cx="8515647" cy="720080"/>
          </a:xfrm>
          <a:prstGeom prst="flowChartAlternateProcess">
            <a:avLst/>
          </a:prstGeom>
          <a:solidFill>
            <a:srgbClr val="FFFFCC"/>
          </a:solidFill>
          <a:ln w="9525">
            <a:solidFill>
              <a:schemeClr val="tx1"/>
            </a:solidFill>
            <a:miter lim="800000"/>
            <a:headEnd/>
            <a:tailEnd/>
          </a:ln>
        </p:spPr>
        <p:txBody>
          <a:bodyPr lIns="72000" tIns="0" rIns="72000" bIns="0" anchor="ctr"/>
          <a:lstStyle/>
          <a:p>
            <a:pPr algn="ctr"/>
            <a:r>
              <a:rPr lang="ru-RU" sz="1700" dirty="0" smtClean="0"/>
              <a:t>Специалистами Отделения СФР по Пермскому краю после направления Уведомления с протоколом проводятся мероприятия </a:t>
            </a:r>
            <a:r>
              <a:rPr lang="ru-RU" sz="1700" b="1" dirty="0" smtClean="0"/>
              <a:t>при наличии контактных данных</a:t>
            </a:r>
            <a:r>
              <a:rPr lang="ru-RU" sz="1700" dirty="0" smtClean="0"/>
              <a:t>:</a:t>
            </a:r>
          </a:p>
        </p:txBody>
      </p:sp>
      <p:sp>
        <p:nvSpPr>
          <p:cNvPr id="8"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31</a:t>
            </a:fld>
            <a:endParaRPr lang="ru-RU" sz="1300" dirty="0"/>
          </a:p>
        </p:txBody>
      </p:sp>
      <p:sp>
        <p:nvSpPr>
          <p:cNvPr id="9" name="AutoShape 7"/>
          <p:cNvSpPr>
            <a:spLocks noChangeArrowheads="1"/>
          </p:cNvSpPr>
          <p:nvPr/>
        </p:nvSpPr>
        <p:spPr bwMode="auto">
          <a:xfrm>
            <a:off x="795331" y="5877272"/>
            <a:ext cx="7881125" cy="793339"/>
          </a:xfrm>
          <a:prstGeom prst="flowChartAlternateProcess">
            <a:avLst/>
          </a:prstGeom>
          <a:solidFill>
            <a:srgbClr val="FFFFCC"/>
          </a:solidFill>
          <a:ln w="9525">
            <a:solidFill>
              <a:schemeClr val="tx1"/>
            </a:solidFill>
            <a:miter lim="800000"/>
            <a:headEnd/>
            <a:tailEnd/>
          </a:ln>
        </p:spPr>
        <p:txBody>
          <a:bodyPr lIns="72000" tIns="0" rIns="0" bIns="0" anchor="ctr"/>
          <a:lstStyle/>
          <a:p>
            <a:pPr algn="just"/>
            <a:r>
              <a:rPr lang="ru-RU" sz="1400" b="1" dirty="0" smtClean="0"/>
              <a:t>Необходимо отслеживать информацию о направлении уведомления.</a:t>
            </a:r>
          </a:p>
          <a:p>
            <a:pPr algn="just"/>
            <a:r>
              <a:rPr lang="ru-RU" sz="1400" b="1" dirty="0" smtClean="0"/>
              <a:t>Вовремя проанализировать протокол проверки. </a:t>
            </a:r>
          </a:p>
          <a:p>
            <a:pPr algn="just"/>
            <a:r>
              <a:rPr lang="ru-RU" sz="1400" b="1" dirty="0" smtClean="0"/>
              <a:t>Представить исправленные сведения или пояснения в СФР в течение 5 рабочих дней. </a:t>
            </a:r>
            <a:endParaRPr lang="ru-RU" sz="1400" b="1" dirty="0">
              <a:latin typeface="Times New Roman" pitchFamily="18" charset="0"/>
              <a:cs typeface="Times New Roman" pitchFamily="18"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25" y="5517232"/>
            <a:ext cx="731033" cy="68240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41" y="2132856"/>
            <a:ext cx="1153612" cy="994990"/>
          </a:xfrm>
          <a:prstGeom prst="rect">
            <a:avLst/>
          </a:prstGeom>
        </p:spPr>
      </p:pic>
      <p:sp>
        <p:nvSpPr>
          <p:cNvPr id="11" name="AutoShape 9"/>
          <p:cNvSpPr>
            <a:spLocks noChangeArrowheads="1"/>
          </p:cNvSpPr>
          <p:nvPr/>
        </p:nvSpPr>
        <p:spPr bwMode="auto">
          <a:xfrm>
            <a:off x="1979712" y="2335758"/>
            <a:ext cx="6859464" cy="589186"/>
          </a:xfrm>
          <a:prstGeom prst="flowChartAlternateProcess">
            <a:avLst/>
          </a:prstGeom>
          <a:solidFill>
            <a:srgbClr val="FFFFCC"/>
          </a:solidFill>
          <a:ln w="9525">
            <a:solidFill>
              <a:schemeClr val="tx1"/>
            </a:solidFill>
            <a:miter lim="800000"/>
            <a:headEnd/>
            <a:tailEnd/>
          </a:ln>
        </p:spPr>
        <p:txBody>
          <a:bodyPr lIns="72000" tIns="0" rIns="72000" bIns="0" anchor="ctr"/>
          <a:lstStyle/>
          <a:p>
            <a:r>
              <a:rPr lang="ru-RU" sz="1700" dirty="0" smtClean="0"/>
              <a:t>Звонок представителю страхователя (специалистам отдела кадров или бухгалтерии)</a:t>
            </a:r>
          </a:p>
        </p:txBody>
      </p:sp>
      <p:sp>
        <p:nvSpPr>
          <p:cNvPr id="13" name="AutoShape 9"/>
          <p:cNvSpPr>
            <a:spLocks noChangeArrowheads="1"/>
          </p:cNvSpPr>
          <p:nvPr/>
        </p:nvSpPr>
        <p:spPr bwMode="auto">
          <a:xfrm>
            <a:off x="1979712" y="3284984"/>
            <a:ext cx="6859463" cy="805210"/>
          </a:xfrm>
          <a:prstGeom prst="flowChartAlternateProcess">
            <a:avLst/>
          </a:prstGeom>
          <a:solidFill>
            <a:srgbClr val="FFFFCC"/>
          </a:solidFill>
          <a:ln w="9525">
            <a:solidFill>
              <a:schemeClr val="tx1"/>
            </a:solidFill>
            <a:miter lim="800000"/>
            <a:headEnd/>
            <a:tailEnd/>
          </a:ln>
        </p:spPr>
        <p:txBody>
          <a:bodyPr lIns="72000" tIns="0" rIns="72000" bIns="0" anchor="ctr"/>
          <a:lstStyle/>
          <a:p>
            <a:r>
              <a:rPr lang="ru-RU" sz="1700" dirty="0" smtClean="0"/>
              <a:t>Направление </a:t>
            </a:r>
            <a:r>
              <a:rPr lang="en-US" sz="1700" dirty="0" err="1" smtClean="0"/>
              <a:t>SMS</a:t>
            </a:r>
            <a:r>
              <a:rPr lang="en-US" sz="1700" dirty="0" smtClean="0"/>
              <a:t>-</a:t>
            </a:r>
            <a:r>
              <a:rPr lang="ru-RU" sz="1700" dirty="0" smtClean="0"/>
              <a:t>сообщения</a:t>
            </a:r>
            <a:r>
              <a:rPr lang="en-US" sz="1700" dirty="0" smtClean="0"/>
              <a:t> </a:t>
            </a:r>
            <a:r>
              <a:rPr lang="ru-RU" sz="1700" dirty="0" smtClean="0"/>
              <a:t>о направлении уведомления представителю </a:t>
            </a:r>
            <a:r>
              <a:rPr lang="ru-RU" sz="1700" dirty="0"/>
              <a:t>страхователя </a:t>
            </a:r>
            <a:r>
              <a:rPr lang="ru-RU" sz="1700" dirty="0" smtClean="0"/>
              <a:t>(специалистам отдела кадров или бухгалтерии)</a:t>
            </a:r>
          </a:p>
        </p:txBody>
      </p:sp>
      <p:sp>
        <p:nvSpPr>
          <p:cNvPr id="12" name="AutoShape 7"/>
          <p:cNvSpPr>
            <a:spLocks noChangeArrowheads="1"/>
          </p:cNvSpPr>
          <p:nvPr/>
        </p:nvSpPr>
        <p:spPr bwMode="auto">
          <a:xfrm>
            <a:off x="795330" y="5408594"/>
            <a:ext cx="7881125" cy="396670"/>
          </a:xfrm>
          <a:prstGeom prst="flowChartAlternateProcess">
            <a:avLst/>
          </a:prstGeom>
          <a:solidFill>
            <a:srgbClr val="FFFFCC"/>
          </a:solidFill>
          <a:ln w="9525">
            <a:solidFill>
              <a:schemeClr val="tx1"/>
            </a:solidFill>
            <a:miter lim="800000"/>
            <a:headEnd/>
            <a:tailEnd/>
          </a:ln>
        </p:spPr>
        <p:txBody>
          <a:bodyPr lIns="72000" tIns="0" rIns="0" bIns="0" anchor="ctr"/>
          <a:lstStyle/>
          <a:p>
            <a:pPr algn="just"/>
            <a:r>
              <a:rPr lang="ru-RU" sz="1400" b="1" dirty="0" smtClean="0"/>
              <a:t>Необходимо указывать правильные контактные данные в титульном листе формы ЕФС-1 </a:t>
            </a:r>
            <a:endParaRPr lang="ru-RU" sz="1400" b="1" dirty="0">
              <a:latin typeface="Times New Roman" pitchFamily="18" charset="0"/>
              <a:cs typeface="Times New Roman" pitchFamily="18" charset="0"/>
            </a:endParaRPr>
          </a:p>
        </p:txBody>
      </p:sp>
      <p:sp>
        <p:nvSpPr>
          <p:cNvPr id="17" name="AutoShape 9"/>
          <p:cNvSpPr>
            <a:spLocks noChangeArrowheads="1"/>
          </p:cNvSpPr>
          <p:nvPr/>
        </p:nvSpPr>
        <p:spPr bwMode="auto">
          <a:xfrm>
            <a:off x="1979712" y="4365104"/>
            <a:ext cx="6859464" cy="864096"/>
          </a:xfrm>
          <a:prstGeom prst="flowChartAlternateProcess">
            <a:avLst/>
          </a:prstGeom>
          <a:solidFill>
            <a:srgbClr val="FFFFCC"/>
          </a:solidFill>
          <a:ln w="9525">
            <a:solidFill>
              <a:schemeClr val="tx1"/>
            </a:solidFill>
            <a:miter lim="800000"/>
            <a:headEnd/>
            <a:tailEnd/>
          </a:ln>
        </p:spPr>
        <p:txBody>
          <a:bodyPr lIns="72000" tIns="0" rIns="72000" bIns="0" anchor="ctr"/>
          <a:lstStyle/>
          <a:p>
            <a:r>
              <a:rPr lang="ru-RU" sz="1700" dirty="0"/>
              <a:t>Направление информации о направлении уведомления </a:t>
            </a:r>
            <a:r>
              <a:rPr lang="ru-RU" sz="1700" dirty="0" smtClean="0"/>
              <a:t>на электронный адрес страхователя (в отдел кадров или бухгалтерию)</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428" y="4221088"/>
            <a:ext cx="9620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387899"/>
            <a:ext cx="993945" cy="69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076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praxiscom.ru/wp-content/uploads/original.pn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atin typeface="Calibri" pitchFamily="34" charset="0"/>
            </a:endParaRPr>
          </a:p>
        </p:txBody>
      </p:sp>
      <p:sp>
        <p:nvSpPr>
          <p:cNvPr id="2051" name="AutoShape 4" descr="https://praxiscom.ru/wp-content/uploads/original.pn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atin typeface="Calibri" pitchFamily="34" charset="0"/>
            </a:endParaRPr>
          </a:p>
        </p:txBody>
      </p:sp>
      <p:sp>
        <p:nvSpPr>
          <p:cNvPr id="2053" name="AutoShape 3"/>
          <p:cNvSpPr>
            <a:spLocks noChangeArrowheads="1"/>
          </p:cNvSpPr>
          <p:nvPr/>
        </p:nvSpPr>
        <p:spPr bwMode="auto">
          <a:xfrm>
            <a:off x="198483" y="1268760"/>
            <a:ext cx="8713787" cy="5113337"/>
          </a:xfrm>
          <a:prstGeom prst="roundRect">
            <a:avLst>
              <a:gd name="adj" fmla="val 5310"/>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algn="ctr">
              <a:spcBef>
                <a:spcPts val="1200"/>
              </a:spcBef>
            </a:pPr>
            <a:r>
              <a:rPr lang="ru-RU" sz="1600" b="1" dirty="0"/>
              <a:t>Информация о приеме отчетности (независимо от формы представленной отчетности):</a:t>
            </a:r>
          </a:p>
          <a:p>
            <a:pPr algn="just">
              <a:spcBef>
                <a:spcPts val="1200"/>
              </a:spcBef>
              <a:buFont typeface="Wingdings" pitchFamily="2" charset="2"/>
              <a:buChar char="ü"/>
              <a:tabLst>
                <a:tab pos="87313" algn="l"/>
              </a:tabLst>
            </a:pPr>
            <a:r>
              <a:rPr lang="ru-RU" sz="1600" b="1" dirty="0" smtClean="0">
                <a:solidFill>
                  <a:srgbClr val="339933"/>
                </a:solidFill>
              </a:rPr>
              <a:t>  Документ </a:t>
            </a:r>
            <a:r>
              <a:rPr lang="ru-RU" sz="1600" b="1" dirty="0">
                <a:solidFill>
                  <a:srgbClr val="339933"/>
                </a:solidFill>
              </a:rPr>
              <a:t>принят. </a:t>
            </a:r>
            <a:r>
              <a:rPr lang="ru-RU" sz="1600" dirty="0"/>
              <a:t>Ошибок нет. Представленные сведения внесены на индивидуальные лицевые счета зарегистрированных лиц;</a:t>
            </a:r>
          </a:p>
          <a:p>
            <a:pPr algn="just">
              <a:spcBef>
                <a:spcPts val="1200"/>
              </a:spcBef>
              <a:buFont typeface="Wingdings" pitchFamily="2" charset="2"/>
              <a:buChar char="ü"/>
            </a:pPr>
            <a:r>
              <a:rPr lang="ru-RU" sz="1600" b="1" dirty="0" smtClean="0">
                <a:solidFill>
                  <a:srgbClr val="339933"/>
                </a:solidFill>
              </a:rPr>
              <a:t>  Документ принят. </a:t>
            </a:r>
            <a:r>
              <a:rPr lang="ru-RU" sz="1600" dirty="0" smtClean="0"/>
              <a:t>Однако</a:t>
            </a:r>
            <a:r>
              <a:rPr lang="ru-RU" sz="1600" dirty="0"/>
              <a:t>, имеются предупреждения (код ошибок 10 и 20). Направляется протокол. Представленные сведения внесены на индивидуальные лицевые счета зарегистрированных лиц, но необходимо проанализировать информацию о предупреждениях и при выявлении ошибок, представить </a:t>
            </a:r>
            <a:r>
              <a:rPr lang="ru-RU" sz="1600" b="1" dirty="0"/>
              <a:t>уточненные </a:t>
            </a:r>
            <a:r>
              <a:rPr lang="ru-RU" sz="1600" dirty="0"/>
              <a:t>сведения.</a:t>
            </a:r>
          </a:p>
          <a:p>
            <a:pPr algn="just">
              <a:spcBef>
                <a:spcPts val="1200"/>
              </a:spcBef>
              <a:buFont typeface="Wingdings" pitchFamily="2" charset="2"/>
              <a:buChar char="ü"/>
            </a:pPr>
            <a:r>
              <a:rPr lang="ru-RU" sz="1600" b="1" dirty="0" smtClean="0">
                <a:solidFill>
                  <a:srgbClr val="FF3300"/>
                </a:solidFill>
              </a:rPr>
              <a:t>  Документ </a:t>
            </a:r>
            <a:r>
              <a:rPr lang="ru-RU" sz="1600" b="1" dirty="0">
                <a:solidFill>
                  <a:srgbClr val="FF3300"/>
                </a:solidFill>
              </a:rPr>
              <a:t>не принят.</a:t>
            </a:r>
            <a:r>
              <a:rPr lang="ru-RU" sz="1600" dirty="0"/>
              <a:t> Отчет содержит ошибки по </a:t>
            </a:r>
            <a:r>
              <a:rPr lang="ru-RU" sz="1600" b="1" dirty="0"/>
              <a:t>конкретным </a:t>
            </a:r>
            <a:r>
              <a:rPr lang="ru-RU" sz="1600" dirty="0"/>
              <a:t>зарегистрированным лицам (код ошибки 30). Направляется Уведомление и протокол. Представленные сведения внесены на индивидуальные лицевые счета тех зарегистрированных лиц, по которым не выявлены ошибки. Сведения на зарегистрированных лиц, указанных в протоколе, необходимо исправить и вновь направить;</a:t>
            </a:r>
          </a:p>
          <a:p>
            <a:pPr algn="just">
              <a:spcBef>
                <a:spcPts val="1200"/>
              </a:spcBef>
              <a:buFont typeface="Wingdings" pitchFamily="2" charset="2"/>
              <a:buChar char="ü"/>
            </a:pPr>
            <a:r>
              <a:rPr lang="ru-RU" sz="1600" b="1" dirty="0" smtClean="0">
                <a:solidFill>
                  <a:srgbClr val="FF3300"/>
                </a:solidFill>
              </a:rPr>
              <a:t>  Документ </a:t>
            </a:r>
            <a:r>
              <a:rPr lang="ru-RU" sz="1600" b="1" dirty="0">
                <a:solidFill>
                  <a:srgbClr val="FF3300"/>
                </a:solidFill>
              </a:rPr>
              <a:t>не принят. </a:t>
            </a:r>
            <a:r>
              <a:rPr lang="ru-RU" sz="1600" dirty="0"/>
              <a:t>Отчет не принят в полном объеме (код ошибки 50). Направляется Уведомление и протокол. Сведения не внесены на индивидуальные лицевые счета зарегистрированных лиц. Ошибка в данных страхователя, в файле (структуре файла). Необходимо проанализировать протокол, исправить ошибки и вновь представить сведения на всех зарегистрированных лиц. </a:t>
            </a:r>
          </a:p>
          <a:p>
            <a:pPr algn="ctr"/>
            <a:endParaRPr lang="ru-RU" sz="1600" b="1" dirty="0"/>
          </a:p>
        </p:txBody>
      </p:sp>
      <p:sp>
        <p:nvSpPr>
          <p:cNvPr id="6"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32</a:t>
            </a:fld>
            <a:endParaRPr lang="ru-RU" sz="1300" dirty="0"/>
          </a:p>
        </p:txBody>
      </p:sp>
      <p:sp>
        <p:nvSpPr>
          <p:cNvPr id="7" name="Rectangle 2"/>
          <p:cNvSpPr txBox="1">
            <a:spLocks noChangeArrowheads="1"/>
          </p:cNvSpPr>
          <p:nvPr/>
        </p:nvSpPr>
        <p:spPr>
          <a:xfrm>
            <a:off x="1043608" y="116632"/>
            <a:ext cx="7848872" cy="713138"/>
          </a:xfrm>
          <a:prstGeom prst="rect">
            <a:avLst/>
          </a:prstGeom>
        </p:spPr>
        <p:txBody>
          <a:bodyPr/>
          <a:lstStyle>
            <a:lvl1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9pPr>
          </a:lstStyle>
          <a:p>
            <a:pPr eaLnBrk="1" hangingPunct="1"/>
            <a:r>
              <a:rPr lang="ru-RU" sz="2600" kern="0" dirty="0">
                <a:latin typeface="Times New Roman" pitchFamily="18" charset="0"/>
                <a:cs typeface="Times New Roman" pitchFamily="18" charset="0"/>
              </a:rPr>
              <a:t>Протокол проверки сведений, </a:t>
            </a:r>
            <a:br>
              <a:rPr lang="ru-RU" sz="2600" kern="0" dirty="0">
                <a:latin typeface="Times New Roman" pitchFamily="18" charset="0"/>
                <a:cs typeface="Times New Roman" pitchFamily="18" charset="0"/>
              </a:rPr>
            </a:br>
            <a:r>
              <a:rPr lang="ru-RU" sz="2600" kern="0" dirty="0">
                <a:latin typeface="Times New Roman" pitchFamily="18" charset="0"/>
                <a:cs typeface="Times New Roman" pitchFamily="18" charset="0"/>
              </a:rPr>
              <a:t>поступающий </a:t>
            </a:r>
            <a:r>
              <a:rPr lang="ru-RU" sz="2600" kern="0" dirty="0" smtClean="0">
                <a:latin typeface="Times New Roman" pitchFamily="18" charset="0"/>
                <a:cs typeface="Times New Roman" pitchFamily="18" charset="0"/>
              </a:rPr>
              <a:t>по результату приема сведений</a:t>
            </a:r>
            <a:endParaRPr lang="ru-RU" sz="2600" kern="0" dirty="0">
              <a:latin typeface="Times New Roman" pitchFamily="18" charset="0"/>
              <a:cs typeface="Times New Roman" pitchFamily="18" charset="0"/>
            </a:endParaRPr>
          </a:p>
        </p:txBody>
      </p:sp>
    </p:spTree>
    <p:extLst>
      <p:ext uri="{BB962C8B-B14F-4D97-AF65-F5344CB8AC3E}">
        <p14:creationId xmlns:p14="http://schemas.microsoft.com/office/powerpoint/2010/main" val="1244947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43608" y="116632"/>
            <a:ext cx="7848872" cy="713138"/>
          </a:xfrm>
        </p:spPr>
        <p:txBody>
          <a:bodyPr/>
          <a:lstStyle/>
          <a:p>
            <a:pPr eaLnBrk="1" hangingPunct="1"/>
            <a:r>
              <a:rPr lang="ru-RU" sz="2600" b="1" dirty="0" smtClean="0">
                <a:latin typeface="Times New Roman" pitchFamily="18" charset="0"/>
                <a:cs typeface="Times New Roman" pitchFamily="18" charset="0"/>
              </a:rPr>
              <a:t>В настоящий момент направляются </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уведомления с протоколами</a:t>
            </a:r>
          </a:p>
        </p:txBody>
      </p:sp>
      <p:sp>
        <p:nvSpPr>
          <p:cNvPr id="40966" name="AutoShape 9"/>
          <p:cNvSpPr>
            <a:spLocks noChangeArrowheads="1"/>
          </p:cNvSpPr>
          <p:nvPr/>
        </p:nvSpPr>
        <p:spPr bwMode="auto">
          <a:xfrm>
            <a:off x="158381" y="1196752"/>
            <a:ext cx="8770513" cy="1152128"/>
          </a:xfrm>
          <a:prstGeom prst="flowChartAlternateProcess">
            <a:avLst/>
          </a:prstGeom>
          <a:solidFill>
            <a:srgbClr val="FFFFCC"/>
          </a:solidFill>
          <a:ln w="9525">
            <a:solidFill>
              <a:schemeClr val="tx1"/>
            </a:solidFill>
            <a:miter lim="800000"/>
            <a:headEnd/>
            <a:tailEnd/>
          </a:ln>
        </p:spPr>
        <p:txBody>
          <a:bodyPr lIns="72000" tIns="0" rIns="72000" bIns="0" anchor="ctr"/>
          <a:lstStyle/>
          <a:p>
            <a:pPr algn="just"/>
            <a:r>
              <a:rPr lang="ru-RU" sz="1600" dirty="0" smtClean="0"/>
              <a:t> </a:t>
            </a:r>
            <a:r>
              <a:rPr lang="ru-RU" sz="1400" dirty="0" smtClean="0"/>
              <a:t>По результатам проверки полноты и достоверности сведений, учтенных на индивидуальных лицевых счетах зарегистрированных лиц, представленных страхователем (стаж, начисленные страховые взносы) </a:t>
            </a:r>
            <a:r>
              <a:rPr lang="ru-RU" sz="1400" dirty="0"/>
              <a:t>выявлено </a:t>
            </a:r>
            <a:r>
              <a:rPr lang="ru-RU" sz="1400" dirty="0" smtClean="0"/>
              <a:t>отражение стажа (периодов работы) за 2024 год с указанием льготного стажа, при этом в расчете по страховым взносам не указаны начисленные страховые взносы по дополнительному тарифу и наоборот.</a:t>
            </a:r>
            <a:endParaRPr lang="ru-RU" sz="1400" dirty="0"/>
          </a:p>
        </p:txBody>
      </p:sp>
      <p:sp>
        <p:nvSpPr>
          <p:cNvPr id="8"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33</a:t>
            </a:fld>
            <a:endParaRPr lang="ru-RU" sz="13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1" y="5866953"/>
            <a:ext cx="640767" cy="598141"/>
          </a:xfrm>
          <a:prstGeom prst="rect">
            <a:avLst/>
          </a:prstGeom>
        </p:spPr>
      </p:pic>
      <p:sp>
        <p:nvSpPr>
          <p:cNvPr id="13" name="AutoShape 7"/>
          <p:cNvSpPr>
            <a:spLocks noChangeArrowheads="1"/>
          </p:cNvSpPr>
          <p:nvPr/>
        </p:nvSpPr>
        <p:spPr bwMode="auto">
          <a:xfrm>
            <a:off x="700272" y="5589240"/>
            <a:ext cx="7904176" cy="1008112"/>
          </a:xfrm>
          <a:prstGeom prst="flowChartAlternateProcess">
            <a:avLst/>
          </a:prstGeom>
          <a:solidFill>
            <a:srgbClr val="FFFFCC"/>
          </a:solidFill>
          <a:ln w="25400">
            <a:solidFill>
              <a:srgbClr val="FF0000"/>
            </a:solidFill>
            <a:miter lim="800000"/>
            <a:headEnd/>
            <a:tailEnd/>
          </a:ln>
        </p:spPr>
        <p:txBody>
          <a:bodyPr lIns="36000" tIns="0" rIns="36000" bIns="0" anchor="ctr"/>
          <a:lstStyle/>
          <a:p>
            <a:r>
              <a:rPr lang="ru-RU" sz="1400" dirty="0"/>
              <a:t>Необходимо:</a:t>
            </a:r>
          </a:p>
          <a:p>
            <a:r>
              <a:rPr lang="ru-RU" sz="1400" dirty="0"/>
              <a:t>- Вовремя получить уведомление с протоколом.</a:t>
            </a:r>
          </a:p>
          <a:p>
            <a:r>
              <a:rPr lang="ru-RU" sz="1400" dirty="0"/>
              <a:t>- Проанализировать протокол проверки. </a:t>
            </a:r>
          </a:p>
          <a:p>
            <a:r>
              <a:rPr lang="ru-RU" sz="1400" dirty="0"/>
              <a:t>- Представить исправленные сведения </a:t>
            </a:r>
            <a:r>
              <a:rPr lang="ru-RU" sz="1400" dirty="0" smtClean="0"/>
              <a:t>в СФР в </a:t>
            </a:r>
            <a:r>
              <a:rPr lang="ru-RU" sz="1400" dirty="0"/>
              <a:t>течение 5 рабочих дней.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81" y="2650883"/>
            <a:ext cx="8806107" cy="25063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668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43608" y="116632"/>
            <a:ext cx="7848872" cy="576064"/>
          </a:xfrm>
        </p:spPr>
        <p:txBody>
          <a:bodyPr/>
          <a:lstStyle/>
          <a:p>
            <a:pPr eaLnBrk="1" hangingPunct="1"/>
            <a:r>
              <a:rPr lang="ru-RU" sz="2600" b="1" dirty="0" smtClean="0">
                <a:latin typeface="Times New Roman" pitchFamily="18" charset="0"/>
                <a:cs typeface="Times New Roman" pitchFamily="18" charset="0"/>
              </a:rPr>
              <a:t>В настоящий момент направляются </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уведомления с протоколами</a:t>
            </a:r>
          </a:p>
        </p:txBody>
      </p:sp>
      <p:sp>
        <p:nvSpPr>
          <p:cNvPr id="40966" name="AutoShape 9"/>
          <p:cNvSpPr>
            <a:spLocks noChangeArrowheads="1"/>
          </p:cNvSpPr>
          <p:nvPr/>
        </p:nvSpPr>
        <p:spPr bwMode="auto">
          <a:xfrm>
            <a:off x="179512" y="1052736"/>
            <a:ext cx="8856984" cy="1584176"/>
          </a:xfrm>
          <a:prstGeom prst="flowChartAlternateProcess">
            <a:avLst/>
          </a:prstGeom>
          <a:solidFill>
            <a:srgbClr val="FFFFCC"/>
          </a:solidFill>
          <a:ln w="9525">
            <a:solidFill>
              <a:schemeClr val="tx1"/>
            </a:solidFill>
            <a:miter lim="800000"/>
            <a:headEnd/>
            <a:tailEnd/>
          </a:ln>
        </p:spPr>
        <p:txBody>
          <a:bodyPr lIns="72000" tIns="0" rIns="72000" bIns="0" anchor="ctr"/>
          <a:lstStyle/>
          <a:p>
            <a:pPr algn="just"/>
            <a:r>
              <a:rPr lang="ru-RU" sz="1600" dirty="0" smtClean="0"/>
              <a:t> </a:t>
            </a:r>
            <a:r>
              <a:rPr lang="ru-RU" sz="1600" dirty="0"/>
              <a:t> По результатам проверки полноты и достоверности сведений, учтенных на индивидуальных лицевых счетах зарегистрированных лиц, представленных страхователем </a:t>
            </a:r>
            <a:r>
              <a:rPr lang="ru-RU" sz="1600" dirty="0" smtClean="0"/>
              <a:t>(стаж, кадровые </a:t>
            </a:r>
            <a:r>
              <a:rPr lang="ru-RU" sz="1600" dirty="0"/>
              <a:t>мероприятия, начисленные страховые </a:t>
            </a:r>
            <a:r>
              <a:rPr lang="ru-RU" sz="1600" dirty="0" smtClean="0"/>
              <a:t>взносы) выявлено, что в сведениях </a:t>
            </a:r>
            <a:r>
              <a:rPr lang="ru-RU" sz="1600" dirty="0"/>
              <a:t>о стаже за отчетные периоды с 2017 по 2023 гг. </a:t>
            </a:r>
            <a:r>
              <a:rPr lang="ru-RU" sz="1600" dirty="0" smtClean="0"/>
              <a:t>содержится код </a:t>
            </a:r>
            <a:r>
              <a:rPr lang="ru-RU" sz="1600" dirty="0"/>
              <a:t>«Договор», а в сведениях из расчетов по страховым взносам, полученных от ФНС России, сумма страховых взносов по договорам ГПХ в графе </a:t>
            </a:r>
            <a:r>
              <a:rPr lang="ru-RU" sz="1600" dirty="0" smtClean="0"/>
              <a:t/>
            </a:r>
            <a:br>
              <a:rPr lang="ru-RU" sz="1600" dirty="0" smtClean="0"/>
            </a:br>
            <a:r>
              <a:rPr lang="ru-RU" sz="1600" dirty="0" smtClean="0"/>
              <a:t>«</a:t>
            </a:r>
            <a:r>
              <a:rPr lang="ru-RU" sz="1600" dirty="0"/>
              <a:t>В том числе по гражданско-правовым договорам» не указана, и </a:t>
            </a:r>
            <a:r>
              <a:rPr lang="ru-RU" sz="1600" dirty="0" smtClean="0"/>
              <a:t>наоборот.</a:t>
            </a:r>
            <a:endParaRPr lang="ru-RU" sz="1600" dirty="0"/>
          </a:p>
        </p:txBody>
      </p:sp>
      <p:sp>
        <p:nvSpPr>
          <p:cNvPr id="2" name="Прямоугольник 1"/>
          <p:cNvSpPr/>
          <p:nvPr/>
        </p:nvSpPr>
        <p:spPr>
          <a:xfrm>
            <a:off x="2286000" y="2427853"/>
            <a:ext cx="4572000" cy="369332"/>
          </a:xfrm>
          <a:prstGeom prst="rect">
            <a:avLst/>
          </a:prstGeom>
        </p:spPr>
        <p:txBody>
          <a:bodyPr>
            <a:spAutoFit/>
          </a:bodyPr>
          <a:lstStyle/>
          <a:p>
            <a:r>
              <a:rPr lang="ru-RU"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2" y="2780928"/>
            <a:ext cx="8902804" cy="27176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7"/>
          <p:cNvSpPr>
            <a:spLocks noChangeArrowheads="1"/>
          </p:cNvSpPr>
          <p:nvPr/>
        </p:nvSpPr>
        <p:spPr bwMode="auto">
          <a:xfrm>
            <a:off x="700272" y="5661248"/>
            <a:ext cx="8228622" cy="1008112"/>
          </a:xfrm>
          <a:prstGeom prst="flowChartAlternateProcess">
            <a:avLst/>
          </a:prstGeom>
          <a:solidFill>
            <a:srgbClr val="FFFFCC"/>
          </a:solidFill>
          <a:ln w="25400">
            <a:solidFill>
              <a:srgbClr val="FF0000"/>
            </a:solidFill>
            <a:miter lim="800000"/>
            <a:headEnd/>
            <a:tailEnd/>
          </a:ln>
        </p:spPr>
        <p:txBody>
          <a:bodyPr lIns="36000" tIns="0" rIns="36000" bIns="0" anchor="ctr"/>
          <a:lstStyle/>
          <a:p>
            <a:r>
              <a:rPr lang="ru-RU" sz="1400" dirty="0"/>
              <a:t>Необходимо:</a:t>
            </a:r>
          </a:p>
          <a:p>
            <a:r>
              <a:rPr lang="ru-RU" sz="1400" dirty="0"/>
              <a:t>- Вовремя получить уведомление с протоколом.</a:t>
            </a:r>
          </a:p>
          <a:p>
            <a:r>
              <a:rPr lang="ru-RU" sz="1400" dirty="0"/>
              <a:t>- Проанализировать протокол проверки. </a:t>
            </a:r>
          </a:p>
          <a:p>
            <a:r>
              <a:rPr lang="ru-RU" sz="1400" dirty="0"/>
              <a:t>- Представить исправленные сведения </a:t>
            </a:r>
            <a:r>
              <a:rPr lang="ru-RU" sz="1400" dirty="0" smtClean="0"/>
              <a:t>в СФР в </a:t>
            </a:r>
            <a:r>
              <a:rPr lang="ru-RU" sz="1400" dirty="0"/>
              <a:t>течение 5 рабочих дней. </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1" y="5866953"/>
            <a:ext cx="640767" cy="598141"/>
          </a:xfrm>
          <a:prstGeom prst="rect">
            <a:avLst/>
          </a:prstGeom>
        </p:spPr>
      </p:pic>
      <p:sp>
        <p:nvSpPr>
          <p:cNvPr id="8"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34</a:t>
            </a:fld>
            <a:endParaRPr lang="ru-RU" sz="1300" dirty="0"/>
          </a:p>
        </p:txBody>
      </p:sp>
    </p:spTree>
    <p:extLst>
      <p:ext uri="{BB962C8B-B14F-4D97-AF65-F5344CB8AC3E}">
        <p14:creationId xmlns:p14="http://schemas.microsoft.com/office/powerpoint/2010/main" val="2294355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43608" y="116632"/>
            <a:ext cx="7848872" cy="576064"/>
          </a:xfrm>
        </p:spPr>
        <p:txBody>
          <a:bodyPr/>
          <a:lstStyle/>
          <a:p>
            <a:pPr eaLnBrk="1" hangingPunct="1"/>
            <a:r>
              <a:rPr lang="ru-RU" sz="2600" b="1" dirty="0" smtClean="0">
                <a:latin typeface="Times New Roman" pitchFamily="18" charset="0"/>
                <a:cs typeface="Times New Roman" pitchFamily="18" charset="0"/>
              </a:rPr>
              <a:t>В настоящий момент направляются </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уведомления с протоколами</a:t>
            </a:r>
          </a:p>
        </p:txBody>
      </p:sp>
      <p:sp>
        <p:nvSpPr>
          <p:cNvPr id="2" name="Прямоугольник 1"/>
          <p:cNvSpPr/>
          <p:nvPr/>
        </p:nvSpPr>
        <p:spPr>
          <a:xfrm>
            <a:off x="2286000" y="2427853"/>
            <a:ext cx="4572000" cy="369332"/>
          </a:xfrm>
          <a:prstGeom prst="rect">
            <a:avLst/>
          </a:prstGeom>
        </p:spPr>
        <p:txBody>
          <a:bodyPr>
            <a:spAutoFit/>
          </a:bodyPr>
          <a:lstStyle/>
          <a:p>
            <a:r>
              <a:rPr lang="ru-RU" dirty="0"/>
              <a:t> </a:t>
            </a:r>
          </a:p>
        </p:txBody>
      </p:sp>
      <p:sp>
        <p:nvSpPr>
          <p:cNvPr id="10" name="AutoShape 7"/>
          <p:cNvSpPr>
            <a:spLocks noChangeArrowheads="1"/>
          </p:cNvSpPr>
          <p:nvPr/>
        </p:nvSpPr>
        <p:spPr bwMode="auto">
          <a:xfrm>
            <a:off x="700272" y="5373216"/>
            <a:ext cx="8228622" cy="1008112"/>
          </a:xfrm>
          <a:prstGeom prst="flowChartAlternateProcess">
            <a:avLst/>
          </a:prstGeom>
          <a:solidFill>
            <a:srgbClr val="FFFFCC"/>
          </a:solidFill>
          <a:ln w="25400">
            <a:solidFill>
              <a:srgbClr val="FF0000"/>
            </a:solidFill>
            <a:miter lim="800000"/>
            <a:headEnd/>
            <a:tailEnd/>
          </a:ln>
        </p:spPr>
        <p:txBody>
          <a:bodyPr lIns="36000" tIns="0" rIns="36000" bIns="0" anchor="ctr"/>
          <a:lstStyle/>
          <a:p>
            <a:r>
              <a:rPr lang="ru-RU" sz="1400" dirty="0"/>
              <a:t>Необходимо:</a:t>
            </a:r>
          </a:p>
          <a:p>
            <a:r>
              <a:rPr lang="ru-RU" sz="1400" dirty="0"/>
              <a:t>- Вовремя получить уведомление с протоколом.</a:t>
            </a:r>
          </a:p>
          <a:p>
            <a:r>
              <a:rPr lang="ru-RU" sz="1400" dirty="0"/>
              <a:t>- Проанализировать протокол проверки. </a:t>
            </a:r>
          </a:p>
          <a:p>
            <a:r>
              <a:rPr lang="ru-RU" sz="1400" dirty="0"/>
              <a:t>- Представить исправленные сведения </a:t>
            </a:r>
            <a:r>
              <a:rPr lang="ru-RU" sz="1400" dirty="0" smtClean="0"/>
              <a:t>в СФР в </a:t>
            </a:r>
            <a:r>
              <a:rPr lang="ru-RU" sz="1400" dirty="0"/>
              <a:t>течение 5 рабочих дней. </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1" y="5589240"/>
            <a:ext cx="640767" cy="598141"/>
          </a:xfrm>
          <a:prstGeom prst="rect">
            <a:avLst/>
          </a:prstGeom>
        </p:spPr>
      </p:pic>
      <p:sp>
        <p:nvSpPr>
          <p:cNvPr id="8"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35</a:t>
            </a:fld>
            <a:endParaRPr lang="ru-RU" sz="13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91" y="1700808"/>
            <a:ext cx="8902805" cy="27275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893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550" y="187325"/>
            <a:ext cx="7715250" cy="720725"/>
          </a:xfrm>
        </p:spPr>
        <p:txBody>
          <a:bodyPr/>
          <a:lstStyle/>
          <a:p>
            <a:pPr eaLnBrk="1" hangingPunct="1">
              <a:lnSpc>
                <a:spcPct val="90000"/>
              </a:lnSpc>
              <a:defRPr/>
            </a:pPr>
            <a:r>
              <a:rPr lang="ru-RU" sz="2600" dirty="0" smtClean="0"/>
              <a:t>Финансовые санкции Закон №27-ФЗ</a:t>
            </a:r>
            <a:endParaRPr lang="ru-RU" sz="2600" dirty="0"/>
          </a:p>
        </p:txBody>
      </p:sp>
      <p:sp>
        <p:nvSpPr>
          <p:cNvPr id="7171" name="AutoShape 4"/>
          <p:cNvSpPr>
            <a:spLocks noGrp="1" noChangeArrowheads="1"/>
          </p:cNvSpPr>
          <p:nvPr>
            <p:ph type="body" idx="1"/>
          </p:nvPr>
        </p:nvSpPr>
        <p:spPr>
          <a:xfrm>
            <a:off x="214313" y="1124521"/>
            <a:ext cx="8713787" cy="1944439"/>
          </a:xfrm>
          <a:prstGeom prst="roundRect">
            <a:avLst>
              <a:gd name="adj" fmla="val 4764"/>
            </a:avLst>
          </a:prstGeom>
          <a:solidFill>
            <a:srgbClr val="FFFFCC">
              <a:alpha val="59999"/>
            </a:srgbClr>
          </a:solidFill>
          <a:ln w="6350">
            <a:solidFill>
              <a:schemeClr val="tx1"/>
            </a:solidFill>
            <a:round/>
            <a:headEnd type="none" w="med" len="med"/>
            <a:tailEnd type="none" w="med" len="med"/>
          </a:ln>
        </p:spPr>
        <p:txBody>
          <a:bodyPr/>
          <a:lstStyle/>
          <a:p>
            <a:pPr marL="0" indent="324000" algn="just" eaLnBrk="1" hangingPunct="1">
              <a:spcBef>
                <a:spcPct val="0"/>
              </a:spcBef>
              <a:defRPr/>
            </a:pPr>
            <a:r>
              <a:rPr lang="ru-RU" altLang="ru-RU" sz="1600" dirty="0" smtClean="0"/>
              <a:t>Статья </a:t>
            </a:r>
            <a:r>
              <a:rPr lang="ru-RU" altLang="ru-RU" sz="1600" dirty="0"/>
              <a:t>17 Закона №27-ФЗ</a:t>
            </a:r>
            <a:r>
              <a:rPr lang="ru-RU" altLang="ru-RU" sz="1600" dirty="0" smtClean="0"/>
              <a:t>:</a:t>
            </a:r>
          </a:p>
          <a:p>
            <a:pPr marL="0" indent="355600" algn="just" eaLnBrk="1" hangingPunct="1">
              <a:spcBef>
                <a:spcPct val="0"/>
              </a:spcBef>
              <a:buFont typeface="Arial" pitchFamily="34" charset="0"/>
              <a:buChar char="•"/>
              <a:defRPr/>
            </a:pPr>
            <a:r>
              <a:rPr lang="ru-RU" altLang="ru-RU" sz="1600" dirty="0"/>
              <a:t>За непредставление страхователем в установленный срок либо представление им неполных и (или) недостоверных сведений, предусмотренных пунктом 2 статьи 11 Закона №27-ФЗ (за исключением сведений, предусмотренных подпунктом 4 указанного пункта), к такому страхователю применяются финансовые санкции в размере 500 рублей в отношении каждого застрахованного лица.</a:t>
            </a:r>
          </a:p>
          <a:p>
            <a:pPr marL="0" indent="355600" algn="just" eaLnBrk="1" hangingPunct="1">
              <a:spcBef>
                <a:spcPct val="0"/>
              </a:spcBef>
              <a:buFont typeface="Arial" pitchFamily="34" charset="0"/>
              <a:buChar char="•"/>
              <a:defRPr/>
            </a:pPr>
            <a:r>
              <a:rPr lang="ru-RU" altLang="ru-RU" sz="1600" dirty="0"/>
              <a:t>За несоблюдение страхователем порядка представления сведений в форме электронных документов к страхователю применяются санкции в размере 1000 руб</a:t>
            </a:r>
            <a:r>
              <a:rPr lang="ru-RU" altLang="ru-RU" sz="1600" dirty="0" smtClean="0"/>
              <a:t>.</a:t>
            </a: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p:txBody>
      </p:sp>
      <p:sp>
        <p:nvSpPr>
          <p:cNvPr id="4"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36</a:t>
            </a:fld>
            <a:endParaRPr lang="ru-RU" sz="1300" dirty="0"/>
          </a:p>
        </p:txBody>
      </p:sp>
      <p:sp>
        <p:nvSpPr>
          <p:cNvPr id="5" name="Rectangle 3"/>
          <p:cNvSpPr>
            <a:spLocks noChangeArrowheads="1"/>
          </p:cNvSpPr>
          <p:nvPr/>
        </p:nvSpPr>
        <p:spPr bwMode="auto">
          <a:xfrm>
            <a:off x="323528" y="3352083"/>
            <a:ext cx="1800200" cy="646331"/>
          </a:xfrm>
          <a:prstGeom prst="roundRect">
            <a:avLst/>
          </a:prstGeom>
          <a:solidFill>
            <a:srgbClr val="FFFFCC"/>
          </a:solidFill>
          <a:ln w="15875" cap="sq">
            <a:solidFill>
              <a:srgbClr val="C00000"/>
            </a:solidFill>
            <a:miter lim="800000"/>
            <a:headEnd/>
            <a:tailEnd/>
          </a:ln>
          <a:effectLst/>
        </p:spPr>
        <p:txBody>
          <a:bodyPr lIns="0" tIns="0" rIns="0" bIns="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a:solidFill>
                  <a:srgbClr val="000000"/>
                </a:solidFill>
              </a:rPr>
              <a:t>Акт о выявлении правонарушения</a:t>
            </a:r>
          </a:p>
        </p:txBody>
      </p:sp>
      <p:sp>
        <p:nvSpPr>
          <p:cNvPr id="6" name="Rectangle 4"/>
          <p:cNvSpPr>
            <a:spLocks noChangeArrowheads="1"/>
          </p:cNvSpPr>
          <p:nvPr/>
        </p:nvSpPr>
        <p:spPr bwMode="auto">
          <a:xfrm>
            <a:off x="3125866" y="3358733"/>
            <a:ext cx="2892268" cy="646331"/>
          </a:xfrm>
          <a:prstGeom prst="roundRect">
            <a:avLst/>
          </a:prstGeom>
          <a:solidFill>
            <a:srgbClr val="FFFFCC"/>
          </a:solidFill>
          <a:ln w="15875" cap="sq">
            <a:solidFill>
              <a:srgbClr val="C00000"/>
            </a:solidFill>
            <a:miter lim="800000"/>
            <a:headEnd/>
            <a:tailEnd/>
          </a:ln>
          <a:effectLst/>
        </p:spPr>
        <p:txBody>
          <a:bodyPr lIns="0" tIns="0" rIns="0" bIns="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a:solidFill>
                  <a:srgbClr val="000000"/>
                </a:solidFill>
              </a:rPr>
              <a:t>Решение о </a:t>
            </a:r>
            <a:r>
              <a:rPr lang="ru-RU" sz="1400" b="1" dirty="0" smtClean="0">
                <a:solidFill>
                  <a:srgbClr val="000000"/>
                </a:solidFill>
              </a:rPr>
              <a:t>привлечении страхователя </a:t>
            </a:r>
            <a:r>
              <a:rPr lang="ru-RU" sz="1400" b="1" dirty="0">
                <a:solidFill>
                  <a:srgbClr val="000000"/>
                </a:solidFill>
              </a:rPr>
              <a:t>к ответственности</a:t>
            </a:r>
          </a:p>
        </p:txBody>
      </p:sp>
      <p:sp>
        <p:nvSpPr>
          <p:cNvPr id="7" name="Rectangle 5"/>
          <p:cNvSpPr>
            <a:spLocks noChangeArrowheads="1"/>
          </p:cNvSpPr>
          <p:nvPr/>
        </p:nvSpPr>
        <p:spPr bwMode="auto">
          <a:xfrm>
            <a:off x="6883707" y="3358732"/>
            <a:ext cx="2016224" cy="646332"/>
          </a:xfrm>
          <a:prstGeom prst="roundRect">
            <a:avLst/>
          </a:prstGeom>
          <a:solidFill>
            <a:srgbClr val="FFFFCC"/>
          </a:solidFill>
          <a:ln w="15875" cap="sq">
            <a:solidFill>
              <a:srgbClr val="C00000"/>
            </a:solidFill>
            <a:miter lim="800000"/>
            <a:headEnd/>
            <a:tailEnd/>
          </a:ln>
          <a:effectLst/>
        </p:spPr>
        <p:txBody>
          <a:bodyPr lIns="0" tIns="0" rIns="0" bIns="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a:solidFill>
                  <a:srgbClr val="000000"/>
                </a:solidFill>
              </a:rPr>
              <a:t>Требование об уплате штрафа</a:t>
            </a:r>
          </a:p>
        </p:txBody>
      </p:sp>
      <p:cxnSp>
        <p:nvCxnSpPr>
          <p:cNvPr id="10" name="Прямая со стрелкой 9"/>
          <p:cNvCxnSpPr>
            <a:stCxn id="5" idx="3"/>
            <a:endCxn id="6" idx="1"/>
          </p:cNvCxnSpPr>
          <p:nvPr/>
        </p:nvCxnSpPr>
        <p:spPr>
          <a:xfrm>
            <a:off x="2123728" y="3675249"/>
            <a:ext cx="1002138" cy="6650"/>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6" idx="3"/>
            <a:endCxn id="7" idx="1"/>
          </p:cNvCxnSpPr>
          <p:nvPr/>
        </p:nvCxnSpPr>
        <p:spPr>
          <a:xfrm flipV="1">
            <a:off x="6018134" y="3681898"/>
            <a:ext cx="865573" cy="1"/>
          </a:xfrm>
          <a:prstGeom prst="straightConnector1">
            <a:avLst/>
          </a:prstGeom>
          <a:ln w="190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AutoShape 7"/>
          <p:cNvSpPr>
            <a:spLocks noChangeArrowheads="1"/>
          </p:cNvSpPr>
          <p:nvPr/>
        </p:nvSpPr>
        <p:spPr bwMode="auto">
          <a:xfrm>
            <a:off x="1040021" y="4365104"/>
            <a:ext cx="7708691" cy="2160240"/>
          </a:xfrm>
          <a:prstGeom prst="flowChartAlternateProcess">
            <a:avLst/>
          </a:prstGeom>
          <a:solidFill>
            <a:srgbClr val="FFFFCC"/>
          </a:solidFill>
          <a:ln w="25400">
            <a:solidFill>
              <a:srgbClr val="FF0000"/>
            </a:solidFill>
            <a:miter lim="800000"/>
            <a:headEnd/>
            <a:tailEnd/>
          </a:ln>
        </p:spPr>
        <p:txBody>
          <a:bodyPr lIns="72000" tIns="0" rIns="72000" bIns="0" anchor="ctr"/>
          <a:lstStyle/>
          <a:p>
            <a:pPr indent="182563" algn="just"/>
            <a:r>
              <a:rPr lang="ru-RU" sz="1400" b="1" dirty="0"/>
              <a:t>В течении 15 дней со дня получения Акта о выявлении правонарушения страхователь может представить письменные возражения в </a:t>
            </a:r>
            <a:r>
              <a:rPr lang="ru-RU" sz="1400" b="1" dirty="0" smtClean="0"/>
              <a:t>СФР, которые будут учитываться при вынесении решения. Срок представления возражений указан в акте.</a:t>
            </a:r>
            <a:endParaRPr lang="ru-RU" sz="1400" b="1" dirty="0"/>
          </a:p>
          <a:p>
            <a:pPr indent="182563" algn="just"/>
            <a:r>
              <a:rPr lang="ru-RU" sz="1400" b="1" dirty="0"/>
              <a:t>Требование об уплате финансовых санкций должно быть исполнено страхователем в течение 20 календарных дней со дня получения такого требования, если более продолжительный период времени для уплаты не указан в этом требовании. </a:t>
            </a:r>
            <a:endParaRPr lang="ru-RU" sz="1400" b="1" dirty="0" smtClean="0"/>
          </a:p>
          <a:p>
            <a:pPr indent="182563" algn="just"/>
            <a:r>
              <a:rPr lang="ru-RU" sz="1400" b="1" dirty="0" smtClean="0"/>
              <a:t>В </a:t>
            </a:r>
            <a:r>
              <a:rPr lang="ru-RU" sz="1400" b="1" dirty="0"/>
              <a:t>случае уплаты финансовых санкций в течение первых 10 календарных дней со дня получения </a:t>
            </a:r>
            <a:r>
              <a:rPr lang="ru-RU" sz="1400" b="1" dirty="0" smtClean="0"/>
              <a:t>требования </a:t>
            </a:r>
            <a:r>
              <a:rPr lang="ru-RU" sz="1400" b="1" dirty="0"/>
              <a:t>финансовые санкции могут быть уплачены в размере половины суммы, указанной в требовании об уплате финансовых </a:t>
            </a:r>
            <a:r>
              <a:rPr lang="ru-RU" sz="1400" b="1" dirty="0" smtClean="0"/>
              <a:t>санкций.</a:t>
            </a:r>
            <a:endParaRPr lang="ru-RU" sz="1400" b="1" dirty="0"/>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51" y="4869160"/>
            <a:ext cx="1073718" cy="1002291"/>
          </a:xfrm>
          <a:prstGeom prst="rect">
            <a:avLst/>
          </a:prstGeom>
        </p:spPr>
      </p:pic>
    </p:spTree>
    <p:extLst>
      <p:ext uri="{BB962C8B-B14F-4D97-AF65-F5344CB8AC3E}">
        <p14:creationId xmlns:p14="http://schemas.microsoft.com/office/powerpoint/2010/main" val="1938405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550" y="187325"/>
            <a:ext cx="7715250" cy="720725"/>
          </a:xfrm>
        </p:spPr>
        <p:txBody>
          <a:bodyPr/>
          <a:lstStyle/>
          <a:p>
            <a:pPr eaLnBrk="1" hangingPunct="1">
              <a:lnSpc>
                <a:spcPct val="90000"/>
              </a:lnSpc>
              <a:defRPr/>
            </a:pPr>
            <a:r>
              <a:rPr lang="ru-RU" sz="3000" dirty="0" smtClean="0"/>
              <a:t>Важно</a:t>
            </a:r>
            <a:endParaRPr lang="ru-RU" sz="3000" dirty="0"/>
          </a:p>
        </p:txBody>
      </p:sp>
      <p:sp>
        <p:nvSpPr>
          <p:cNvPr id="7171" name="AutoShape 4"/>
          <p:cNvSpPr>
            <a:spLocks noGrp="1" noChangeArrowheads="1"/>
          </p:cNvSpPr>
          <p:nvPr>
            <p:ph type="body" idx="1"/>
          </p:nvPr>
        </p:nvSpPr>
        <p:spPr>
          <a:xfrm>
            <a:off x="215107" y="1268760"/>
            <a:ext cx="8713787" cy="2664519"/>
          </a:xfrm>
          <a:prstGeom prst="roundRect">
            <a:avLst>
              <a:gd name="adj" fmla="val 4764"/>
            </a:avLst>
          </a:prstGeom>
          <a:solidFill>
            <a:srgbClr val="FFFFCC">
              <a:alpha val="59999"/>
            </a:srgbClr>
          </a:solidFill>
          <a:ln w="6350">
            <a:solidFill>
              <a:schemeClr val="tx1"/>
            </a:solidFill>
            <a:round/>
            <a:headEnd type="none" w="med" len="med"/>
            <a:tailEnd type="none" w="med" len="med"/>
          </a:ln>
        </p:spPr>
        <p:txBody>
          <a:bodyPr/>
          <a:lstStyle/>
          <a:p>
            <a:pPr marL="0" indent="324000" algn="just" eaLnBrk="1" hangingPunct="1">
              <a:spcBef>
                <a:spcPct val="0"/>
              </a:spcBef>
              <a:defRPr/>
            </a:pPr>
            <a:r>
              <a:rPr lang="ru-RU" altLang="ru-RU" sz="1600" dirty="0" smtClean="0"/>
              <a:t>Статья </a:t>
            </a:r>
            <a:r>
              <a:rPr lang="ru-RU" altLang="ru-RU" sz="1600" dirty="0"/>
              <a:t>17 Закона №</a:t>
            </a:r>
            <a:r>
              <a:rPr lang="ru-RU" altLang="ru-RU" sz="1600" dirty="0" smtClean="0"/>
              <a:t>27-ФЗ </a:t>
            </a:r>
            <a:r>
              <a:rPr lang="ru-RU" altLang="ru-RU" sz="1600" dirty="0" smtClean="0">
                <a:solidFill>
                  <a:srgbClr val="FF0000"/>
                </a:solidFill>
              </a:rPr>
              <a:t>финансовые </a:t>
            </a:r>
            <a:r>
              <a:rPr lang="ru-RU" altLang="ru-RU" sz="1600" dirty="0">
                <a:solidFill>
                  <a:srgbClr val="FF0000"/>
                </a:solidFill>
              </a:rPr>
              <a:t>санкции к страхователю не применятся</a:t>
            </a:r>
            <a:r>
              <a:rPr lang="ru-RU" altLang="ru-RU" sz="1600" dirty="0" smtClean="0">
                <a:solidFill>
                  <a:srgbClr val="FF0000"/>
                </a:solidFill>
              </a:rPr>
              <a:t>:</a:t>
            </a:r>
          </a:p>
          <a:p>
            <a:pPr marL="0" indent="324000" algn="just" eaLnBrk="1" hangingPunct="1">
              <a:spcBef>
                <a:spcPct val="0"/>
              </a:spcBef>
              <a:defRPr/>
            </a:pPr>
            <a:endParaRPr lang="ru-RU" altLang="ru-RU" sz="1600" dirty="0">
              <a:solidFill>
                <a:srgbClr val="FF0000"/>
              </a:solidFill>
            </a:endParaRPr>
          </a:p>
          <a:p>
            <a:pPr marL="182563" indent="269875" algn="just" eaLnBrk="1" hangingPunct="1">
              <a:spcBef>
                <a:spcPct val="0"/>
              </a:spcBef>
              <a:buFont typeface="Arial" pitchFamily="34" charset="0"/>
              <a:buChar char="•"/>
              <a:defRPr/>
            </a:pPr>
            <a:r>
              <a:rPr lang="ru-RU" altLang="ru-RU" sz="1600" dirty="0" smtClean="0"/>
              <a:t>в </a:t>
            </a:r>
            <a:r>
              <a:rPr lang="ru-RU" altLang="ru-RU" sz="1600" dirty="0"/>
              <a:t>случае представления страхователем уточненных (исправленных) сведений, предусмотренных пунктом 2 статьи 11 Закона №27-ФЗ, в отношении которых страхователю вручено уведомление об устранении имеющихся ошибок и несоответствий, в течение пяти рабочих дней со дня получения данного уведомления;</a:t>
            </a:r>
          </a:p>
          <a:p>
            <a:pPr marL="182563" indent="269875" algn="just" eaLnBrk="1" hangingPunct="1">
              <a:spcBef>
                <a:spcPct val="0"/>
              </a:spcBef>
              <a:buFont typeface="Arial" pitchFamily="34" charset="0"/>
              <a:buChar char="•"/>
              <a:defRPr/>
            </a:pPr>
            <a:r>
              <a:rPr lang="ru-RU" altLang="ru-RU" sz="1600" dirty="0" smtClean="0"/>
              <a:t>при </a:t>
            </a:r>
            <a:r>
              <a:rPr lang="ru-RU" altLang="ru-RU" sz="1600" dirty="0"/>
              <a:t>самостоятельном выявлении ошибок в сведениях в отношении зарегистрированного лица, ранее представленных страхователем и принятых территориальным органом </a:t>
            </a:r>
            <a:r>
              <a:rPr lang="ru-RU" altLang="ru-RU" sz="1600" dirty="0" smtClean="0"/>
              <a:t>СФР, </a:t>
            </a:r>
            <a:r>
              <a:rPr lang="ru-RU" altLang="ru-RU" sz="1600" dirty="0"/>
              <a:t>до момента их обнаружения территориальным органом </a:t>
            </a:r>
            <a:r>
              <a:rPr lang="ru-RU" altLang="ru-RU" sz="1600" dirty="0" smtClean="0"/>
              <a:t>СФР вправе </a:t>
            </a:r>
            <a:r>
              <a:rPr lang="ru-RU" altLang="ru-RU" sz="1600" dirty="0"/>
              <a:t>представить в территориальный орган </a:t>
            </a:r>
            <a:r>
              <a:rPr lang="ru-RU" altLang="ru-RU" sz="1600" dirty="0" smtClean="0"/>
              <a:t>СФР уточненные </a:t>
            </a:r>
            <a:r>
              <a:rPr lang="ru-RU" altLang="ru-RU" sz="1600" dirty="0"/>
              <a:t>(исправленные) сведения о данном зарегистрированном лице за отчетный период, в котором эти сведения уточняются</a:t>
            </a:r>
            <a:r>
              <a:rPr lang="ru-RU" altLang="ru-RU" sz="1600" dirty="0" smtClean="0"/>
              <a:t>.</a:t>
            </a: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a:p>
            <a:pPr marL="0" indent="0" algn="just" eaLnBrk="1" hangingPunct="1">
              <a:spcBef>
                <a:spcPct val="0"/>
              </a:spcBef>
              <a:defRPr/>
            </a:pPr>
            <a:endParaRPr lang="ru-RU" altLang="ru-RU" sz="1600" dirty="0"/>
          </a:p>
        </p:txBody>
      </p:sp>
      <p:sp>
        <p:nvSpPr>
          <p:cNvPr id="4"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37</a:t>
            </a:fld>
            <a:endParaRPr lang="ru-RU" sz="1300" dirty="0"/>
          </a:p>
        </p:txBody>
      </p:sp>
      <p:sp>
        <p:nvSpPr>
          <p:cNvPr id="5" name="AutoShape 4"/>
          <p:cNvSpPr txBox="1">
            <a:spLocks noChangeArrowheads="1"/>
          </p:cNvSpPr>
          <p:nvPr/>
        </p:nvSpPr>
        <p:spPr bwMode="auto">
          <a:xfrm>
            <a:off x="215107" y="4301480"/>
            <a:ext cx="8713787" cy="1503784"/>
          </a:xfrm>
          <a:prstGeom prst="roundRect">
            <a:avLst>
              <a:gd name="adj" fmla="val 4764"/>
            </a:avLst>
          </a:prstGeom>
          <a:solidFill>
            <a:srgbClr val="FFFFCC">
              <a:alpha val="59999"/>
            </a:srgbClr>
          </a:solidFill>
          <a:ln w="635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defRPr sz="2800">
                <a:solidFill>
                  <a:schemeClr val="tx1"/>
                </a:solidFill>
                <a:latin typeface="+mn-lt"/>
                <a:cs typeface="+mn-cs"/>
              </a:defRPr>
            </a:lvl3pPr>
            <a:lvl4pPr marL="1600200" indent="-228600" algn="l" rtl="0" eaLnBrk="0" fontAlgn="base" hangingPunct="0">
              <a:lnSpc>
                <a:spcPct val="90000"/>
              </a:lnSpc>
              <a:spcBef>
                <a:spcPct val="20000"/>
              </a:spcBef>
              <a:spcAft>
                <a:spcPct val="0"/>
              </a:spcAft>
              <a:defRPr sz="2800">
                <a:solidFill>
                  <a:schemeClr val="tx1"/>
                </a:solidFill>
                <a:latin typeface="+mn-lt"/>
                <a:cs typeface="+mn-cs"/>
              </a:defRPr>
            </a:lvl4pPr>
            <a:lvl5pPr marL="2057400" indent="-228600" algn="l" rtl="0" eaLnBrk="0" fontAlgn="base" hangingPunct="0">
              <a:lnSpc>
                <a:spcPct val="90000"/>
              </a:lnSpc>
              <a:spcBef>
                <a:spcPct val="20000"/>
              </a:spcBef>
              <a:spcAft>
                <a:spcPct val="0"/>
              </a:spcAft>
              <a:defRPr sz="2800">
                <a:solidFill>
                  <a:schemeClr val="tx1"/>
                </a:solidFill>
                <a:latin typeface="+mn-lt"/>
                <a:cs typeface="+mn-cs"/>
              </a:defRPr>
            </a:lvl5pPr>
            <a:lvl6pPr marL="2514600" indent="-228600" algn="l" rtl="0" fontAlgn="base">
              <a:lnSpc>
                <a:spcPct val="90000"/>
              </a:lnSpc>
              <a:spcBef>
                <a:spcPct val="20000"/>
              </a:spcBef>
              <a:spcAft>
                <a:spcPct val="0"/>
              </a:spcAft>
              <a:defRPr sz="2800">
                <a:solidFill>
                  <a:schemeClr val="tx1"/>
                </a:solidFill>
                <a:latin typeface="+mn-lt"/>
                <a:cs typeface="+mn-cs"/>
              </a:defRPr>
            </a:lvl6pPr>
            <a:lvl7pPr marL="2971800" indent="-228600" algn="l" rtl="0" fontAlgn="base">
              <a:lnSpc>
                <a:spcPct val="90000"/>
              </a:lnSpc>
              <a:spcBef>
                <a:spcPct val="20000"/>
              </a:spcBef>
              <a:spcAft>
                <a:spcPct val="0"/>
              </a:spcAft>
              <a:defRPr sz="2800">
                <a:solidFill>
                  <a:schemeClr val="tx1"/>
                </a:solidFill>
                <a:latin typeface="+mn-lt"/>
                <a:cs typeface="+mn-cs"/>
              </a:defRPr>
            </a:lvl7pPr>
            <a:lvl8pPr marL="3429000" indent="-228600" algn="l" rtl="0" fontAlgn="base">
              <a:lnSpc>
                <a:spcPct val="90000"/>
              </a:lnSpc>
              <a:spcBef>
                <a:spcPct val="20000"/>
              </a:spcBef>
              <a:spcAft>
                <a:spcPct val="0"/>
              </a:spcAft>
              <a:defRPr sz="2800">
                <a:solidFill>
                  <a:schemeClr val="tx1"/>
                </a:solidFill>
                <a:latin typeface="+mn-lt"/>
                <a:cs typeface="+mn-cs"/>
              </a:defRPr>
            </a:lvl8pPr>
            <a:lvl9pPr marL="3886200" indent="-228600" algn="l" rtl="0" fontAlgn="base">
              <a:lnSpc>
                <a:spcPct val="90000"/>
              </a:lnSpc>
              <a:spcBef>
                <a:spcPct val="20000"/>
              </a:spcBef>
              <a:spcAft>
                <a:spcPct val="0"/>
              </a:spcAft>
              <a:defRPr sz="2800">
                <a:solidFill>
                  <a:schemeClr val="tx1"/>
                </a:solidFill>
                <a:latin typeface="+mn-lt"/>
                <a:cs typeface="+mn-cs"/>
              </a:defRPr>
            </a:lvl9pPr>
          </a:lstStyle>
          <a:p>
            <a:pPr marL="0" indent="324000" algn="just" eaLnBrk="1" hangingPunct="1">
              <a:spcBef>
                <a:spcPct val="0"/>
              </a:spcBef>
              <a:defRPr/>
            </a:pPr>
            <a:r>
              <a:rPr lang="ru-RU" altLang="ru-RU" sz="1600" dirty="0" smtClean="0"/>
              <a:t>Статья 18 Закона №27-ФЗ:</a:t>
            </a:r>
          </a:p>
          <a:p>
            <a:pPr marL="0" indent="324000" algn="just" eaLnBrk="1" hangingPunct="1">
              <a:spcBef>
                <a:spcPct val="0"/>
              </a:spcBef>
              <a:defRPr/>
            </a:pPr>
            <a:endParaRPr lang="ru-RU" altLang="ru-RU" sz="1600" dirty="0" smtClean="0"/>
          </a:p>
          <a:p>
            <a:pPr marL="0" indent="324000" algn="just" eaLnBrk="1" hangingPunct="1">
              <a:spcBef>
                <a:spcPct val="0"/>
              </a:spcBef>
              <a:defRPr/>
            </a:pPr>
            <a:r>
              <a:rPr lang="ru-RU" altLang="ru-RU" sz="1600" dirty="0" smtClean="0"/>
              <a:t>Споры </a:t>
            </a:r>
            <a:r>
              <a:rPr lang="ru-RU" altLang="ru-RU" sz="1600" dirty="0"/>
              <a:t>между органами </a:t>
            </a:r>
            <a:r>
              <a:rPr lang="ru-RU" altLang="ru-RU" sz="1600" dirty="0" smtClean="0"/>
              <a:t>СФР, </a:t>
            </a:r>
            <a:r>
              <a:rPr lang="ru-RU" altLang="ru-RU" sz="1600" dirty="0"/>
              <a:t>страхователями и зарегистрированными лицами по вопросам индивидуального (персонифицированного) учета, в том числе по истребованию от страхователей достоверных и в полном объеме сведений для индивидуального (персонифицированного) учета, разрешаются </a:t>
            </a:r>
            <a:r>
              <a:rPr lang="ru-RU" altLang="ru-RU" sz="1600" dirty="0" smtClean="0"/>
              <a:t>судом.</a:t>
            </a:r>
          </a:p>
          <a:p>
            <a:pPr marL="0" indent="0" algn="just" eaLnBrk="1" hangingPunct="1">
              <a:spcBef>
                <a:spcPct val="0"/>
              </a:spcBef>
              <a:defRPr/>
            </a:pPr>
            <a:endParaRPr lang="ru-RU" altLang="ru-RU" sz="1600" dirty="0" smtClean="0"/>
          </a:p>
          <a:p>
            <a:pPr marL="0" indent="0" algn="just" eaLnBrk="1" hangingPunct="1">
              <a:spcBef>
                <a:spcPct val="0"/>
              </a:spcBef>
              <a:defRPr/>
            </a:pPr>
            <a:endParaRPr lang="ru-RU" altLang="ru-RU" sz="1600" dirty="0" smtClean="0"/>
          </a:p>
          <a:p>
            <a:pPr marL="0" indent="0" algn="just" eaLnBrk="1" hangingPunct="1">
              <a:spcBef>
                <a:spcPct val="0"/>
              </a:spcBef>
              <a:defRPr/>
            </a:pPr>
            <a:endParaRPr lang="ru-RU" altLang="ru-RU" sz="1600" dirty="0" smtClean="0"/>
          </a:p>
          <a:p>
            <a:pPr marL="0" indent="0" algn="just" eaLnBrk="1" hangingPunct="1">
              <a:spcBef>
                <a:spcPct val="0"/>
              </a:spcBef>
              <a:defRPr/>
            </a:pPr>
            <a:endParaRPr lang="ru-RU" altLang="ru-RU" sz="1600" dirty="0" smtClean="0"/>
          </a:p>
          <a:p>
            <a:pPr marL="0" indent="0" algn="just" eaLnBrk="1" hangingPunct="1">
              <a:spcBef>
                <a:spcPct val="0"/>
              </a:spcBef>
              <a:defRPr/>
            </a:pPr>
            <a:endParaRPr lang="ru-RU" altLang="ru-RU" sz="1600" dirty="0" smtClean="0"/>
          </a:p>
          <a:p>
            <a:pPr marL="0" indent="0" algn="just" eaLnBrk="1" hangingPunct="1">
              <a:spcBef>
                <a:spcPct val="0"/>
              </a:spcBef>
              <a:defRPr/>
            </a:pPr>
            <a:endParaRPr lang="ru-RU" altLang="ru-RU" sz="1600" dirty="0" smtClean="0"/>
          </a:p>
          <a:p>
            <a:pPr marL="0" indent="0" algn="just" eaLnBrk="1" hangingPunct="1">
              <a:spcBef>
                <a:spcPct val="0"/>
              </a:spcBef>
              <a:defRPr/>
            </a:pPr>
            <a:endParaRPr lang="ru-RU" altLang="ru-RU" sz="1600" dirty="0" smtClean="0"/>
          </a:p>
          <a:p>
            <a:pPr marL="0" indent="0" algn="just" eaLnBrk="1" hangingPunct="1">
              <a:spcBef>
                <a:spcPct val="0"/>
              </a:spcBef>
              <a:defRPr/>
            </a:pPr>
            <a:endParaRPr lang="ru-RU" altLang="ru-RU" sz="1600" dirty="0"/>
          </a:p>
        </p:txBody>
      </p:sp>
    </p:spTree>
    <p:extLst>
      <p:ext uri="{BB962C8B-B14F-4D97-AF65-F5344CB8AC3E}">
        <p14:creationId xmlns:p14="http://schemas.microsoft.com/office/powerpoint/2010/main" val="1182813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6"/>
          <p:cNvSpPr>
            <a:spLocks noChangeArrowheads="1"/>
          </p:cNvSpPr>
          <p:nvPr/>
        </p:nvSpPr>
        <p:spPr bwMode="auto">
          <a:xfrm>
            <a:off x="251520" y="1076437"/>
            <a:ext cx="3820219" cy="3329845"/>
          </a:xfrm>
          <a:prstGeom prst="roundRect">
            <a:avLst>
              <a:gd name="adj" fmla="val 8134"/>
            </a:avLst>
          </a:prstGeom>
          <a:solidFill>
            <a:srgbClr val="FFFFCC"/>
          </a:solidFill>
          <a:ln w="9525">
            <a:solidFill>
              <a:schemeClr val="tx1"/>
            </a:solidFill>
            <a:round/>
            <a:headEnd/>
            <a:tailEnd/>
          </a:ln>
        </p:spPr>
        <p:txBody>
          <a:bodyPr wrap="square" tIns="0" bIns="0">
            <a:spAutoFit/>
          </a:bodyPr>
          <a:lstStyle/>
          <a:p>
            <a:pPr indent="361950" algn="just" eaLnBrk="0" hangingPunct="0">
              <a:lnSpc>
                <a:spcPct val="90000"/>
              </a:lnSpc>
              <a:spcAft>
                <a:spcPct val="30000"/>
              </a:spcAft>
            </a:pPr>
            <a:r>
              <a:rPr lang="ru-RU" sz="1600" dirty="0">
                <a:solidFill>
                  <a:srgbClr val="002060"/>
                </a:solidFill>
              </a:rPr>
              <a:t>Сервис позволяет получить квалифицированную консультацию по вопросам отчетности.</a:t>
            </a:r>
          </a:p>
          <a:p>
            <a:pPr indent="361950" algn="just" eaLnBrk="0" hangingPunct="0">
              <a:lnSpc>
                <a:spcPct val="90000"/>
              </a:lnSpc>
              <a:spcAft>
                <a:spcPct val="30000"/>
              </a:spcAft>
            </a:pPr>
            <a:r>
              <a:rPr lang="ru-RU" sz="1600" dirty="0">
                <a:solidFill>
                  <a:srgbClr val="002060"/>
                </a:solidFill>
              </a:rPr>
              <a:t>Обращение следует заполнить в форме "Обращение страхователя" и направить на электронный адрес </a:t>
            </a:r>
            <a:r>
              <a:rPr lang="ru-RU" sz="1600" dirty="0" err="1" smtClean="0"/>
              <a:t>otchet</a:t>
            </a:r>
            <a:r>
              <a:rPr lang="ru-RU" sz="1600" dirty="0" smtClean="0"/>
              <a:t>_</a:t>
            </a:r>
            <a:r>
              <a:rPr lang="en-US" sz="1600" dirty="0" smtClean="0"/>
              <a:t>s</a:t>
            </a:r>
            <a:r>
              <a:rPr lang="ru-RU" sz="1600" dirty="0" err="1" smtClean="0"/>
              <a:t>fr</a:t>
            </a:r>
            <a:r>
              <a:rPr lang="ru-RU" sz="1600" dirty="0" smtClean="0"/>
              <a:t>@</a:t>
            </a:r>
            <a:r>
              <a:rPr lang="en-US" sz="1600" dirty="0" smtClean="0"/>
              <a:t>99</a:t>
            </a:r>
            <a:r>
              <a:rPr lang="ru-RU" sz="1600" dirty="0" smtClean="0"/>
              <a:t>.</a:t>
            </a:r>
            <a:r>
              <a:rPr lang="en-US" sz="1600" dirty="0" smtClean="0"/>
              <a:t>s</a:t>
            </a:r>
            <a:r>
              <a:rPr lang="ru-RU" sz="1600" dirty="0" smtClean="0"/>
              <a:t>fr.gov.ru</a:t>
            </a:r>
            <a:endParaRPr lang="ru-RU" sz="1600" dirty="0"/>
          </a:p>
          <a:p>
            <a:pPr indent="361950" algn="just" eaLnBrk="0" hangingPunct="0">
              <a:lnSpc>
                <a:spcPct val="90000"/>
              </a:lnSpc>
              <a:spcAft>
                <a:spcPct val="30000"/>
              </a:spcAft>
            </a:pPr>
            <a:endParaRPr lang="ru-RU" sz="1600" dirty="0">
              <a:solidFill>
                <a:srgbClr val="002060"/>
              </a:solidFill>
            </a:endParaRPr>
          </a:p>
          <a:p>
            <a:pPr indent="361950" algn="just" eaLnBrk="0" hangingPunct="0">
              <a:lnSpc>
                <a:spcPct val="90000"/>
              </a:lnSpc>
              <a:spcAft>
                <a:spcPct val="30000"/>
              </a:spcAft>
            </a:pPr>
            <a:r>
              <a:rPr lang="ru-RU" sz="1600" dirty="0">
                <a:solidFill>
                  <a:srgbClr val="002060"/>
                </a:solidFill>
              </a:rPr>
              <a:t>В  одном обращении должна быть описана только одна проблема.</a:t>
            </a:r>
          </a:p>
          <a:p>
            <a:pPr indent="361950" algn="just" eaLnBrk="0" hangingPunct="0">
              <a:lnSpc>
                <a:spcPct val="90000"/>
              </a:lnSpc>
              <a:spcAft>
                <a:spcPct val="30000"/>
              </a:spcAft>
            </a:pPr>
            <a:r>
              <a:rPr lang="ru-RU" sz="1600" dirty="0">
                <a:solidFill>
                  <a:srgbClr val="002060"/>
                </a:solidFill>
              </a:rPr>
              <a:t>Разделы и поля, отмеченные звездочкой (*), обязательны для заполнения.</a:t>
            </a:r>
          </a:p>
        </p:txBody>
      </p:sp>
      <p:sp>
        <p:nvSpPr>
          <p:cNvPr id="73733" name="TextBox 4"/>
          <p:cNvSpPr txBox="1">
            <a:spLocks noChangeArrowheads="1"/>
          </p:cNvSpPr>
          <p:nvPr/>
        </p:nvSpPr>
        <p:spPr bwMode="auto">
          <a:xfrm>
            <a:off x="8748713" y="6475413"/>
            <a:ext cx="360362" cy="292100"/>
          </a:xfrm>
          <a:prstGeom prst="rect">
            <a:avLst/>
          </a:prstGeom>
          <a:solidFill>
            <a:srgbClr val="FFCCCC"/>
          </a:solidFill>
          <a:ln w="9525">
            <a:noFill/>
            <a:miter lim="800000"/>
            <a:headEnd/>
            <a:tailEnd/>
          </a:ln>
        </p:spPr>
        <p:txBody>
          <a:bodyPr anchor="ctr">
            <a:spAutoFit/>
          </a:bodyPr>
          <a:lstStyle/>
          <a:p>
            <a:pPr algn="ctr" eaLnBrk="0" hangingPunct="0"/>
            <a:fld id="{3358B57A-9534-42BC-B0E9-560CB7D7E7BA}" type="slidenum">
              <a:rPr lang="ru-RU" sz="1300"/>
              <a:pPr algn="ctr" eaLnBrk="0" hangingPunct="0"/>
              <a:t>38</a:t>
            </a:fld>
            <a:endParaRPr lang="ru-RU" sz="130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59"/>
          <a:stretch/>
        </p:blipFill>
        <p:spPr bwMode="auto">
          <a:xfrm>
            <a:off x="4355976" y="908719"/>
            <a:ext cx="4320480" cy="5845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p:cNvSpPr>
            <a:spLocks noChangeArrowheads="1"/>
          </p:cNvSpPr>
          <p:nvPr/>
        </p:nvSpPr>
        <p:spPr bwMode="auto">
          <a:xfrm>
            <a:off x="539552" y="4561767"/>
            <a:ext cx="3600400" cy="2059695"/>
          </a:xfrm>
          <a:prstGeom prst="flowChartAlternateProcess">
            <a:avLst/>
          </a:prstGeom>
          <a:solidFill>
            <a:srgbClr val="FFFFCC"/>
          </a:solidFill>
          <a:ln w="9525">
            <a:solidFill>
              <a:schemeClr val="tx1"/>
            </a:solidFill>
            <a:miter lim="800000"/>
            <a:headEnd/>
            <a:tailEnd/>
          </a:ln>
        </p:spPr>
        <p:txBody>
          <a:bodyPr lIns="36000" tIns="36000" rIns="36000" bIns="36000" anchor="ctr"/>
          <a:lstStyle/>
          <a:p>
            <a:r>
              <a:rPr lang="ru-RU" sz="1400" b="1" dirty="0" smtClean="0"/>
              <a:t>Форму можно скачать на официальном сайте СФР выбрав регион «Пермский край». </a:t>
            </a:r>
          </a:p>
          <a:p>
            <a:r>
              <a:rPr lang="ru-RU" sz="1400" b="1" dirty="0" smtClean="0"/>
              <a:t>Далее раздел «Информация для жителей региона» </a:t>
            </a:r>
            <a:r>
              <a:rPr lang="ru-RU" sz="1400" b="1" dirty="0" smtClean="0">
                <a:latin typeface="Arial" panose="020B0604020202020204" pitchFamily="34" charset="0"/>
                <a:cs typeface="Arial" panose="020B0604020202020204" pitchFamily="34" charset="0"/>
              </a:rPr>
              <a:t>→ </a:t>
            </a:r>
            <a:r>
              <a:rPr lang="ru-RU" sz="1400" b="1" dirty="0" smtClean="0"/>
              <a:t>«Страхователям»</a:t>
            </a:r>
            <a:r>
              <a:rPr lang="ru-RU" sz="1400" b="1" dirty="0">
                <a:latin typeface="Arial" panose="020B0604020202020204" pitchFamily="34" charset="0"/>
                <a:cs typeface="Arial" panose="020B0604020202020204" pitchFamily="34" charset="0"/>
              </a:rPr>
              <a:t> </a:t>
            </a:r>
            <a:r>
              <a:rPr lang="ru-RU" sz="1400" b="1" dirty="0">
                <a:latin typeface="+mj-lt"/>
                <a:cs typeface="Arial" panose="020B0604020202020204" pitchFamily="34" charset="0"/>
              </a:rPr>
              <a:t>→ «Обращение в службу технической поддержки СФР по вопросам отчетности по индивидуальному (персонифицированному) </a:t>
            </a:r>
            <a:r>
              <a:rPr lang="ru-RU" sz="1400" b="1" dirty="0" smtClean="0">
                <a:latin typeface="+mj-lt"/>
                <a:cs typeface="Arial" panose="020B0604020202020204" pitchFamily="34" charset="0"/>
              </a:rPr>
              <a:t>учету»</a:t>
            </a:r>
            <a:endParaRPr lang="ru-RU" sz="1400" b="1" dirty="0">
              <a:latin typeface="+mj-lt"/>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61767"/>
            <a:ext cx="717631" cy="669891"/>
          </a:xfrm>
          <a:prstGeom prst="rect">
            <a:avLst/>
          </a:prstGeom>
        </p:spPr>
      </p:pic>
      <p:sp>
        <p:nvSpPr>
          <p:cNvPr id="8" name="Rectangle 2"/>
          <p:cNvSpPr txBox="1">
            <a:spLocks noChangeArrowheads="1"/>
          </p:cNvSpPr>
          <p:nvPr/>
        </p:nvSpPr>
        <p:spPr>
          <a:xfrm>
            <a:off x="1115616" y="116632"/>
            <a:ext cx="7704856" cy="7207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a:lnSpc>
                <a:spcPct val="80000"/>
              </a:lnSpc>
              <a:defRPr sz="2800" b="1">
                <a:solidFill>
                  <a:schemeClr val="tx2"/>
                </a:solidFill>
                <a:effectLst>
                  <a:outerShdw blurRad="38100" dist="38100" dir="2700000" algn="tl">
                    <a:srgbClr val="C0C0C0"/>
                  </a:outerShdw>
                </a:effectLst>
                <a:latin typeface="+mj-lt"/>
                <a:ea typeface="+mj-ea"/>
                <a:cs typeface="+mj-cs"/>
              </a:defRPr>
            </a:lvl1pPr>
            <a:lvl2pPr algn="ctr">
              <a:defRPr sz="3800" b="1">
                <a:solidFill>
                  <a:schemeClr val="tx2"/>
                </a:solidFill>
                <a:effectLst>
                  <a:outerShdw blurRad="38100" dist="38100" dir="2700000" algn="tl">
                    <a:srgbClr val="C0C0C0"/>
                  </a:outerShdw>
                </a:effectLst>
              </a:defRPr>
            </a:lvl2pPr>
            <a:lvl3pPr algn="ctr">
              <a:defRPr sz="3800" b="1">
                <a:solidFill>
                  <a:schemeClr val="tx2"/>
                </a:solidFill>
                <a:effectLst>
                  <a:outerShdw blurRad="38100" dist="38100" dir="2700000" algn="tl">
                    <a:srgbClr val="C0C0C0"/>
                  </a:outerShdw>
                </a:effectLst>
              </a:defRPr>
            </a:lvl3pPr>
            <a:lvl4pPr algn="ctr">
              <a:defRPr sz="3800" b="1">
                <a:solidFill>
                  <a:schemeClr val="tx2"/>
                </a:solidFill>
                <a:effectLst>
                  <a:outerShdw blurRad="38100" dist="38100" dir="2700000" algn="tl">
                    <a:srgbClr val="C0C0C0"/>
                  </a:outerShdw>
                </a:effectLst>
              </a:defRPr>
            </a:lvl4pPr>
            <a:lvl5pPr algn="ctr">
              <a:defRPr sz="3800" b="1">
                <a:solidFill>
                  <a:schemeClr val="tx2"/>
                </a:solidFill>
                <a:effectLst>
                  <a:outerShdw blurRad="38100" dist="38100" dir="2700000" algn="tl">
                    <a:srgbClr val="C0C0C0"/>
                  </a:outerShdw>
                </a:effectLst>
              </a:defRPr>
            </a:lvl5pPr>
            <a:lvl6pPr marL="457200" algn="ctr" fontAlgn="base">
              <a:spcBef>
                <a:spcPct val="0"/>
              </a:spcBef>
              <a:spcAft>
                <a:spcPct val="0"/>
              </a:spcAft>
              <a:defRPr sz="3800" b="1">
                <a:solidFill>
                  <a:schemeClr val="tx2"/>
                </a:solidFill>
                <a:effectLst>
                  <a:outerShdw blurRad="38100" dist="38100" dir="2700000" algn="tl">
                    <a:srgbClr val="C0C0C0"/>
                  </a:outerShdw>
                </a:effectLst>
              </a:defRPr>
            </a:lvl6pPr>
            <a:lvl7pPr marL="914400" algn="ctr" fontAlgn="base">
              <a:spcBef>
                <a:spcPct val="0"/>
              </a:spcBef>
              <a:spcAft>
                <a:spcPct val="0"/>
              </a:spcAft>
              <a:defRPr sz="3800" b="1">
                <a:solidFill>
                  <a:schemeClr val="tx2"/>
                </a:solidFill>
                <a:effectLst>
                  <a:outerShdw blurRad="38100" dist="38100" dir="2700000" algn="tl">
                    <a:srgbClr val="C0C0C0"/>
                  </a:outerShdw>
                </a:effectLst>
              </a:defRPr>
            </a:lvl7pPr>
            <a:lvl8pPr marL="1371600" algn="ctr" fontAlgn="base">
              <a:spcBef>
                <a:spcPct val="0"/>
              </a:spcBef>
              <a:spcAft>
                <a:spcPct val="0"/>
              </a:spcAft>
              <a:defRPr sz="3800" b="1">
                <a:solidFill>
                  <a:schemeClr val="tx2"/>
                </a:solidFill>
                <a:effectLst>
                  <a:outerShdw blurRad="38100" dist="38100" dir="2700000" algn="tl">
                    <a:srgbClr val="C0C0C0"/>
                  </a:outerShdw>
                </a:effectLst>
              </a:defRPr>
            </a:lvl8pPr>
            <a:lvl9pPr marL="1828800" algn="ctr" fontAlgn="base">
              <a:spcBef>
                <a:spcPct val="0"/>
              </a:spcBef>
              <a:spcAft>
                <a:spcPct val="0"/>
              </a:spcAft>
              <a:defRPr sz="3800" b="1">
                <a:solidFill>
                  <a:schemeClr val="tx2"/>
                </a:solidFill>
                <a:effectLst>
                  <a:outerShdw blurRad="38100" dist="38100" dir="2700000" algn="tl">
                    <a:srgbClr val="C0C0C0"/>
                  </a:outerShdw>
                </a:effectLst>
              </a:defRPr>
            </a:lvl9pPr>
          </a:lstStyle>
          <a:p>
            <a:r>
              <a:rPr lang="ru-RU" dirty="0"/>
              <a:t>Дистанционное обращение в СФР </a:t>
            </a:r>
          </a:p>
          <a:p>
            <a:r>
              <a:rPr lang="ru-RU" dirty="0"/>
              <a:t>по вопросам отчетности</a:t>
            </a:r>
          </a:p>
        </p:txBody>
      </p:sp>
    </p:spTree>
    <p:extLst>
      <p:ext uri="{BB962C8B-B14F-4D97-AF65-F5344CB8AC3E}">
        <p14:creationId xmlns:p14="http://schemas.microsoft.com/office/powerpoint/2010/main" val="4253467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95460" y="188640"/>
            <a:ext cx="8110044" cy="792088"/>
          </a:xfrm>
        </p:spPr>
        <p:txBody>
          <a:bodyPr/>
          <a:lstStyle/>
          <a:p>
            <a:r>
              <a:rPr lang="ru-RU" sz="2800" b="0" dirty="0" smtClean="0"/>
              <a:t>  </a:t>
            </a:r>
            <a:r>
              <a:rPr lang="ru-RU" sz="2200" dirty="0" smtClean="0"/>
              <a:t>Предварительная запись страхователя на приём в СФР </a:t>
            </a:r>
            <a:endParaRPr lang="ru-RU" sz="2200" dirty="0"/>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39</a:t>
            </a:fld>
            <a:endParaRPr lang="ru-RU" sz="1300" dirty="0"/>
          </a:p>
        </p:txBody>
      </p:sp>
      <p:sp>
        <p:nvSpPr>
          <p:cNvPr id="11" name="AutoShape 4"/>
          <p:cNvSpPr>
            <a:spLocks noGrp="1" noChangeArrowheads="1"/>
          </p:cNvSpPr>
          <p:nvPr/>
        </p:nvSpPr>
        <p:spPr bwMode="auto">
          <a:xfrm>
            <a:off x="413991" y="1196751"/>
            <a:ext cx="8376352" cy="1512169"/>
          </a:xfrm>
          <a:prstGeom prst="roundRect">
            <a:avLst>
              <a:gd name="adj" fmla="val 15027"/>
            </a:avLst>
          </a:prstGeom>
          <a:solidFill>
            <a:srgbClr val="FFFFCC">
              <a:alpha val="59999"/>
            </a:srgbClr>
          </a:solidFill>
          <a:ln w="635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360000" bIns="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defRPr sz="2800">
                <a:solidFill>
                  <a:schemeClr val="tx1"/>
                </a:solidFill>
                <a:latin typeface="+mn-lt"/>
                <a:cs typeface="+mn-cs"/>
              </a:defRPr>
            </a:lvl3pPr>
            <a:lvl4pPr marL="1600200" indent="-228600" algn="l" rtl="0" eaLnBrk="0" fontAlgn="base" hangingPunct="0">
              <a:lnSpc>
                <a:spcPct val="90000"/>
              </a:lnSpc>
              <a:spcBef>
                <a:spcPct val="20000"/>
              </a:spcBef>
              <a:spcAft>
                <a:spcPct val="0"/>
              </a:spcAft>
              <a:defRPr sz="2800">
                <a:solidFill>
                  <a:schemeClr val="tx1"/>
                </a:solidFill>
                <a:latin typeface="+mn-lt"/>
                <a:cs typeface="+mn-cs"/>
              </a:defRPr>
            </a:lvl4pPr>
            <a:lvl5pPr marL="2057400" indent="-228600" algn="l" rtl="0" eaLnBrk="0" fontAlgn="base" hangingPunct="0">
              <a:lnSpc>
                <a:spcPct val="90000"/>
              </a:lnSpc>
              <a:spcBef>
                <a:spcPct val="20000"/>
              </a:spcBef>
              <a:spcAft>
                <a:spcPct val="0"/>
              </a:spcAft>
              <a:defRPr sz="2800">
                <a:solidFill>
                  <a:schemeClr val="tx1"/>
                </a:solidFill>
                <a:latin typeface="+mn-lt"/>
                <a:cs typeface="+mn-cs"/>
              </a:defRPr>
            </a:lvl5pPr>
            <a:lvl6pPr marL="2514600" indent="-228600" algn="l" rtl="0" fontAlgn="base">
              <a:lnSpc>
                <a:spcPct val="90000"/>
              </a:lnSpc>
              <a:spcBef>
                <a:spcPct val="20000"/>
              </a:spcBef>
              <a:spcAft>
                <a:spcPct val="0"/>
              </a:spcAft>
              <a:defRPr sz="2800">
                <a:solidFill>
                  <a:schemeClr val="tx1"/>
                </a:solidFill>
                <a:latin typeface="+mn-lt"/>
                <a:cs typeface="+mn-cs"/>
              </a:defRPr>
            </a:lvl6pPr>
            <a:lvl7pPr marL="2971800" indent="-228600" algn="l" rtl="0" fontAlgn="base">
              <a:lnSpc>
                <a:spcPct val="90000"/>
              </a:lnSpc>
              <a:spcBef>
                <a:spcPct val="20000"/>
              </a:spcBef>
              <a:spcAft>
                <a:spcPct val="0"/>
              </a:spcAft>
              <a:defRPr sz="2800">
                <a:solidFill>
                  <a:schemeClr val="tx1"/>
                </a:solidFill>
                <a:latin typeface="+mn-lt"/>
                <a:cs typeface="+mn-cs"/>
              </a:defRPr>
            </a:lvl7pPr>
            <a:lvl8pPr marL="3429000" indent="-228600" algn="l" rtl="0" fontAlgn="base">
              <a:lnSpc>
                <a:spcPct val="90000"/>
              </a:lnSpc>
              <a:spcBef>
                <a:spcPct val="20000"/>
              </a:spcBef>
              <a:spcAft>
                <a:spcPct val="0"/>
              </a:spcAft>
              <a:defRPr sz="2800">
                <a:solidFill>
                  <a:schemeClr val="tx1"/>
                </a:solidFill>
                <a:latin typeface="+mn-lt"/>
                <a:cs typeface="+mn-cs"/>
              </a:defRPr>
            </a:lvl8pPr>
            <a:lvl9pPr marL="3886200" indent="-228600" algn="l" rtl="0" fontAlgn="base">
              <a:lnSpc>
                <a:spcPct val="90000"/>
              </a:lnSpc>
              <a:spcBef>
                <a:spcPct val="20000"/>
              </a:spcBef>
              <a:spcAft>
                <a:spcPct val="0"/>
              </a:spcAft>
              <a:defRPr sz="2800">
                <a:solidFill>
                  <a:schemeClr val="tx1"/>
                </a:solidFill>
                <a:latin typeface="+mn-lt"/>
                <a:cs typeface="+mn-cs"/>
              </a:defRPr>
            </a:lvl9pPr>
          </a:lstStyle>
          <a:p>
            <a:pPr marL="0" indent="432000" algn="just"/>
            <a:r>
              <a:rPr lang="ru-RU" sz="1800" dirty="0" smtClean="0">
                <a:solidFill>
                  <a:srgbClr val="000000"/>
                </a:solidFill>
              </a:rPr>
              <a:t> Запись на </a:t>
            </a:r>
            <a:r>
              <a:rPr lang="ru-RU" sz="1800" dirty="0">
                <a:solidFill>
                  <a:srgbClr val="000000"/>
                </a:solidFill>
              </a:rPr>
              <a:t>прием в офис клиентского обслуживания </a:t>
            </a:r>
            <a:r>
              <a:rPr lang="ru-RU" sz="1800" dirty="0" smtClean="0">
                <a:solidFill>
                  <a:srgbClr val="000000"/>
                </a:solidFill>
              </a:rPr>
              <a:t>осуществляется </a:t>
            </a:r>
            <a:r>
              <a:rPr lang="ru-RU" sz="1800" dirty="0">
                <a:solidFill>
                  <a:srgbClr val="000000"/>
                </a:solidFill>
              </a:rPr>
              <a:t>через сервис посредством сайта СФР </a:t>
            </a:r>
            <a:r>
              <a:rPr lang="ru-RU" sz="1800" b="1" dirty="0"/>
              <a:t>https://</a:t>
            </a:r>
            <a:r>
              <a:rPr lang="ru-RU" sz="1800" b="1" dirty="0" smtClean="0"/>
              <a:t>es.pfrf.ru/znp</a:t>
            </a:r>
            <a:r>
              <a:rPr lang="ru-RU" sz="1800" b="1" dirty="0"/>
              <a:t>.</a:t>
            </a:r>
            <a:endParaRPr lang="ru-RU" sz="1800" b="1" u="sng" dirty="0" smtClean="0"/>
          </a:p>
          <a:p>
            <a:pPr marL="0" indent="432000" algn="just"/>
            <a:r>
              <a:rPr lang="ru-RU" sz="1800" dirty="0" smtClean="0">
                <a:solidFill>
                  <a:srgbClr val="000000"/>
                </a:solidFill>
              </a:rPr>
              <a:t> Для использования указанного сервиса не требуется регистрация в ЕПГУ и наличие подтвержденной записи в ЕСИА. Сервисом могут воспользоваться представители организаций, предприниматели, а также физические лица.</a:t>
            </a:r>
            <a:endParaRPr lang="ru-RU" sz="1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780" y="2780928"/>
            <a:ext cx="5430516" cy="39778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597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79152" y="116632"/>
            <a:ext cx="7957344" cy="648071"/>
          </a:xfrm>
        </p:spPr>
        <p:txBody>
          <a:bodyPr/>
          <a:lstStyle/>
          <a:p>
            <a:pPr>
              <a:lnSpc>
                <a:spcPct val="80000"/>
              </a:lnSpc>
            </a:pPr>
            <a:r>
              <a:rPr lang="ru-RU" sz="2800" dirty="0"/>
              <a:t>Представление сведений для индивидуального (персонифицированного) учета</a:t>
            </a:r>
          </a:p>
        </p:txBody>
      </p:sp>
      <p:sp>
        <p:nvSpPr>
          <p:cNvPr id="11" name="AutoShape 4"/>
          <p:cNvSpPr>
            <a:spLocks noGrp="1" noChangeArrowheads="1"/>
          </p:cNvSpPr>
          <p:nvPr/>
        </p:nvSpPr>
        <p:spPr bwMode="auto">
          <a:xfrm>
            <a:off x="323528" y="1196752"/>
            <a:ext cx="8533358" cy="1512168"/>
          </a:xfrm>
          <a:prstGeom prst="roundRect">
            <a:avLst>
              <a:gd name="adj" fmla="val 12154"/>
            </a:avLst>
          </a:prstGeom>
          <a:solidFill>
            <a:srgbClr val="FFFFCC">
              <a:alpha val="59999"/>
            </a:srgbClr>
          </a:solidFill>
          <a:ln w="635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360000" bIns="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defRPr sz="2800">
                <a:solidFill>
                  <a:schemeClr val="tx1"/>
                </a:solidFill>
                <a:latin typeface="+mn-lt"/>
                <a:cs typeface="+mn-cs"/>
              </a:defRPr>
            </a:lvl3pPr>
            <a:lvl4pPr marL="1600200" indent="-228600" algn="l" rtl="0" eaLnBrk="0" fontAlgn="base" hangingPunct="0">
              <a:lnSpc>
                <a:spcPct val="90000"/>
              </a:lnSpc>
              <a:spcBef>
                <a:spcPct val="20000"/>
              </a:spcBef>
              <a:spcAft>
                <a:spcPct val="0"/>
              </a:spcAft>
              <a:defRPr sz="2800">
                <a:solidFill>
                  <a:schemeClr val="tx1"/>
                </a:solidFill>
                <a:latin typeface="+mn-lt"/>
                <a:cs typeface="+mn-cs"/>
              </a:defRPr>
            </a:lvl4pPr>
            <a:lvl5pPr marL="2057400" indent="-228600" algn="l" rtl="0" eaLnBrk="0" fontAlgn="base" hangingPunct="0">
              <a:lnSpc>
                <a:spcPct val="90000"/>
              </a:lnSpc>
              <a:spcBef>
                <a:spcPct val="20000"/>
              </a:spcBef>
              <a:spcAft>
                <a:spcPct val="0"/>
              </a:spcAft>
              <a:defRPr sz="2800">
                <a:solidFill>
                  <a:schemeClr val="tx1"/>
                </a:solidFill>
                <a:latin typeface="+mn-lt"/>
                <a:cs typeface="+mn-cs"/>
              </a:defRPr>
            </a:lvl5pPr>
            <a:lvl6pPr marL="2514600" indent="-228600" algn="l" rtl="0" fontAlgn="base">
              <a:lnSpc>
                <a:spcPct val="90000"/>
              </a:lnSpc>
              <a:spcBef>
                <a:spcPct val="20000"/>
              </a:spcBef>
              <a:spcAft>
                <a:spcPct val="0"/>
              </a:spcAft>
              <a:defRPr sz="2800">
                <a:solidFill>
                  <a:schemeClr val="tx1"/>
                </a:solidFill>
                <a:latin typeface="+mn-lt"/>
                <a:cs typeface="+mn-cs"/>
              </a:defRPr>
            </a:lvl6pPr>
            <a:lvl7pPr marL="2971800" indent="-228600" algn="l" rtl="0" fontAlgn="base">
              <a:lnSpc>
                <a:spcPct val="90000"/>
              </a:lnSpc>
              <a:spcBef>
                <a:spcPct val="20000"/>
              </a:spcBef>
              <a:spcAft>
                <a:spcPct val="0"/>
              </a:spcAft>
              <a:defRPr sz="2800">
                <a:solidFill>
                  <a:schemeClr val="tx1"/>
                </a:solidFill>
                <a:latin typeface="+mn-lt"/>
                <a:cs typeface="+mn-cs"/>
              </a:defRPr>
            </a:lvl7pPr>
            <a:lvl8pPr marL="3429000" indent="-228600" algn="l" rtl="0" fontAlgn="base">
              <a:lnSpc>
                <a:spcPct val="90000"/>
              </a:lnSpc>
              <a:spcBef>
                <a:spcPct val="20000"/>
              </a:spcBef>
              <a:spcAft>
                <a:spcPct val="0"/>
              </a:spcAft>
              <a:defRPr sz="2800">
                <a:solidFill>
                  <a:schemeClr val="tx1"/>
                </a:solidFill>
                <a:latin typeface="+mn-lt"/>
                <a:cs typeface="+mn-cs"/>
              </a:defRPr>
            </a:lvl8pPr>
            <a:lvl9pPr marL="3886200" indent="-228600" algn="l" rtl="0" fontAlgn="base">
              <a:lnSpc>
                <a:spcPct val="90000"/>
              </a:lnSpc>
              <a:spcBef>
                <a:spcPct val="20000"/>
              </a:spcBef>
              <a:spcAft>
                <a:spcPct val="0"/>
              </a:spcAft>
              <a:defRPr sz="2800">
                <a:solidFill>
                  <a:schemeClr val="tx1"/>
                </a:solidFill>
                <a:latin typeface="+mn-lt"/>
                <a:cs typeface="+mn-cs"/>
              </a:defRPr>
            </a:lvl9pPr>
          </a:lstStyle>
          <a:p>
            <a:pPr marL="0" indent="358775">
              <a:lnSpc>
                <a:spcPct val="130000"/>
              </a:lnSpc>
              <a:spcBef>
                <a:spcPts val="0"/>
              </a:spcBef>
            </a:pPr>
            <a:r>
              <a:rPr lang="ru-RU" sz="1500" b="1" dirty="0" smtClean="0"/>
              <a:t>Пункт </a:t>
            </a:r>
            <a:r>
              <a:rPr lang="ru-RU" sz="1500" b="1" dirty="0"/>
              <a:t>1 статьи 11 Закона №27-ФЗ:</a:t>
            </a:r>
          </a:p>
          <a:p>
            <a:pPr marL="0" indent="358775" algn="just">
              <a:lnSpc>
                <a:spcPct val="120000"/>
              </a:lnSpc>
              <a:spcBef>
                <a:spcPts val="0"/>
              </a:spcBef>
            </a:pPr>
            <a:r>
              <a:rPr lang="ru-RU" sz="1500" dirty="0"/>
              <a:t>Страхователи представляют предусмотренные пунктами 2 - 6 статьи </a:t>
            </a:r>
            <a:r>
              <a:rPr lang="ru-RU" sz="1500" dirty="0" smtClean="0"/>
              <a:t>11 </a:t>
            </a:r>
            <a:r>
              <a:rPr lang="ru-RU" sz="1500" dirty="0"/>
              <a:t>Закона №27-ФЗ сведения для индивидуального (персонифицированного) учета в органы Фонда по месту своей регистрации, а сведения, предусмотренные пунктом 8 статьи </a:t>
            </a:r>
            <a:r>
              <a:rPr lang="ru-RU" sz="1500" dirty="0" smtClean="0"/>
              <a:t>11 </a:t>
            </a:r>
            <a:r>
              <a:rPr lang="ru-RU" sz="1500" dirty="0"/>
              <a:t>Закона №27-ФЗ, - в налоговые органы в соответствии с законодательством Российской Федерации о налогах и сборах.</a:t>
            </a:r>
          </a:p>
        </p:txBody>
      </p:sp>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7" y="5965593"/>
            <a:ext cx="628514" cy="586702"/>
          </a:xfrm>
          <a:prstGeom prst="rect">
            <a:avLst/>
          </a:prstGeom>
        </p:spPr>
      </p:pic>
      <p:sp>
        <p:nvSpPr>
          <p:cNvPr id="3" name="Скругленный прямоугольник 2"/>
          <p:cNvSpPr/>
          <p:nvPr/>
        </p:nvSpPr>
        <p:spPr>
          <a:xfrm>
            <a:off x="638668" y="5805263"/>
            <a:ext cx="8218218" cy="816199"/>
          </a:xfrm>
          <a:prstGeom prst="roundRect">
            <a:avLst/>
          </a:prstGeom>
          <a:solidFill>
            <a:srgbClr val="FFFFCC"/>
          </a:solidFill>
          <a:ln w="25400">
            <a:solidFill>
              <a:srgbClr val="FF0000"/>
            </a:solidFill>
            <a:miter lim="800000"/>
            <a:headEnd/>
            <a:tailEnd/>
          </a:ln>
        </p:spPr>
        <p:txBody>
          <a:bodyPr lIns="72000" tIns="36000" rIns="36000" bIns="36000" anchor="ctr"/>
          <a:lstStyle/>
          <a:p>
            <a:pPr indent="358775" algn="just">
              <a:lnSpc>
                <a:spcPct val="120000"/>
              </a:lnSpc>
            </a:pPr>
            <a:r>
              <a:rPr lang="ru-RU" sz="1400" b="1" dirty="0" smtClean="0"/>
              <a:t>Пункт </a:t>
            </a:r>
            <a:r>
              <a:rPr lang="ru-RU" sz="1400" b="1" dirty="0"/>
              <a:t>29 Инструкции:</a:t>
            </a:r>
          </a:p>
          <a:p>
            <a:pPr indent="358775" algn="just">
              <a:lnSpc>
                <a:spcPct val="120000"/>
              </a:lnSpc>
            </a:pPr>
            <a:r>
              <a:rPr lang="ru-RU" sz="1400" dirty="0"/>
              <a:t>Индивидуальные сведения представляются на основании приказов и других документов кадрового учета страхователя, договоров и данных бухгалтерского учета</a:t>
            </a:r>
            <a:r>
              <a:rPr lang="ru-RU" sz="1400" dirty="0" smtClean="0"/>
              <a:t>.</a:t>
            </a:r>
            <a:endParaRPr lang="ru-RU" sz="1400" dirty="0"/>
          </a:p>
        </p:txBody>
      </p:sp>
      <p:sp>
        <p:nvSpPr>
          <p:cNvPr id="8" name="AutoShape 4"/>
          <p:cNvSpPr>
            <a:spLocks noGrp="1" noChangeArrowheads="1"/>
          </p:cNvSpPr>
          <p:nvPr/>
        </p:nvSpPr>
        <p:spPr bwMode="auto">
          <a:xfrm>
            <a:off x="305708" y="2924944"/>
            <a:ext cx="8586772" cy="2736304"/>
          </a:xfrm>
          <a:prstGeom prst="roundRect">
            <a:avLst>
              <a:gd name="adj" fmla="val 9360"/>
            </a:avLst>
          </a:prstGeom>
          <a:solidFill>
            <a:srgbClr val="FFFFCC">
              <a:alpha val="59999"/>
            </a:srgbClr>
          </a:solidFill>
          <a:ln w="6350">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360000" bIns="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defRPr sz="28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defRPr sz="2800">
                <a:solidFill>
                  <a:schemeClr val="tx1"/>
                </a:solidFill>
                <a:latin typeface="+mn-lt"/>
                <a:cs typeface="+mn-cs"/>
              </a:defRPr>
            </a:lvl3pPr>
            <a:lvl4pPr marL="1600200" indent="-228600" algn="l" rtl="0" eaLnBrk="0" fontAlgn="base" hangingPunct="0">
              <a:lnSpc>
                <a:spcPct val="90000"/>
              </a:lnSpc>
              <a:spcBef>
                <a:spcPct val="20000"/>
              </a:spcBef>
              <a:spcAft>
                <a:spcPct val="0"/>
              </a:spcAft>
              <a:defRPr sz="2800">
                <a:solidFill>
                  <a:schemeClr val="tx1"/>
                </a:solidFill>
                <a:latin typeface="+mn-lt"/>
                <a:cs typeface="+mn-cs"/>
              </a:defRPr>
            </a:lvl4pPr>
            <a:lvl5pPr marL="2057400" indent="-228600" algn="l" rtl="0" eaLnBrk="0" fontAlgn="base" hangingPunct="0">
              <a:lnSpc>
                <a:spcPct val="90000"/>
              </a:lnSpc>
              <a:spcBef>
                <a:spcPct val="20000"/>
              </a:spcBef>
              <a:spcAft>
                <a:spcPct val="0"/>
              </a:spcAft>
              <a:defRPr sz="2800">
                <a:solidFill>
                  <a:schemeClr val="tx1"/>
                </a:solidFill>
                <a:latin typeface="+mn-lt"/>
                <a:cs typeface="+mn-cs"/>
              </a:defRPr>
            </a:lvl5pPr>
            <a:lvl6pPr marL="2514600" indent="-228600" algn="l" rtl="0" fontAlgn="base">
              <a:lnSpc>
                <a:spcPct val="90000"/>
              </a:lnSpc>
              <a:spcBef>
                <a:spcPct val="20000"/>
              </a:spcBef>
              <a:spcAft>
                <a:spcPct val="0"/>
              </a:spcAft>
              <a:defRPr sz="2800">
                <a:solidFill>
                  <a:schemeClr val="tx1"/>
                </a:solidFill>
                <a:latin typeface="+mn-lt"/>
                <a:cs typeface="+mn-cs"/>
              </a:defRPr>
            </a:lvl6pPr>
            <a:lvl7pPr marL="2971800" indent="-228600" algn="l" rtl="0" fontAlgn="base">
              <a:lnSpc>
                <a:spcPct val="90000"/>
              </a:lnSpc>
              <a:spcBef>
                <a:spcPct val="20000"/>
              </a:spcBef>
              <a:spcAft>
                <a:spcPct val="0"/>
              </a:spcAft>
              <a:defRPr sz="2800">
                <a:solidFill>
                  <a:schemeClr val="tx1"/>
                </a:solidFill>
                <a:latin typeface="+mn-lt"/>
                <a:cs typeface="+mn-cs"/>
              </a:defRPr>
            </a:lvl7pPr>
            <a:lvl8pPr marL="3429000" indent="-228600" algn="l" rtl="0" fontAlgn="base">
              <a:lnSpc>
                <a:spcPct val="90000"/>
              </a:lnSpc>
              <a:spcBef>
                <a:spcPct val="20000"/>
              </a:spcBef>
              <a:spcAft>
                <a:spcPct val="0"/>
              </a:spcAft>
              <a:defRPr sz="2800">
                <a:solidFill>
                  <a:schemeClr val="tx1"/>
                </a:solidFill>
                <a:latin typeface="+mn-lt"/>
                <a:cs typeface="+mn-cs"/>
              </a:defRPr>
            </a:lvl8pPr>
            <a:lvl9pPr marL="3886200" indent="-228600" algn="l" rtl="0" fontAlgn="base">
              <a:lnSpc>
                <a:spcPct val="90000"/>
              </a:lnSpc>
              <a:spcBef>
                <a:spcPct val="20000"/>
              </a:spcBef>
              <a:spcAft>
                <a:spcPct val="0"/>
              </a:spcAft>
              <a:defRPr sz="2800">
                <a:solidFill>
                  <a:schemeClr val="tx1"/>
                </a:solidFill>
                <a:latin typeface="+mn-lt"/>
                <a:cs typeface="+mn-cs"/>
              </a:defRPr>
            </a:lvl9pPr>
          </a:lstStyle>
          <a:p>
            <a:pPr marL="0" indent="358775" algn="just">
              <a:lnSpc>
                <a:spcPct val="120000"/>
              </a:lnSpc>
              <a:spcBef>
                <a:spcPts val="0"/>
              </a:spcBef>
            </a:pPr>
            <a:r>
              <a:rPr lang="ru-RU" sz="1500" b="1" dirty="0" smtClean="0"/>
              <a:t>Пункт </a:t>
            </a:r>
            <a:r>
              <a:rPr lang="ru-RU" sz="1500" b="1" dirty="0"/>
              <a:t>29 Инструкции:</a:t>
            </a:r>
          </a:p>
          <a:p>
            <a:pPr marL="0" indent="358775" algn="just">
              <a:lnSpc>
                <a:spcPct val="120000"/>
              </a:lnSpc>
              <a:spcBef>
                <a:spcPts val="0"/>
              </a:spcBef>
            </a:pPr>
            <a:r>
              <a:rPr lang="ru-RU" sz="1500" dirty="0"/>
              <a:t>Страхователь представляет в составе единой формы сведений индивидуальные сведения о всех работающих у него лицах, включая лиц, заключивших договоры гражданско-правового характера, предметом которых являются выполнение работ, оказание услуг, договоры авторского заказа, договоры об отчуждении исключительного права на произведения науки, литературы, искусства, издательские лицензионные договоры, лицензионные договоры о предоставлении права использования произведения науки, литературы, искусства, в том числе договоры о передаче полномочий по управлению правами, заключенные с организацией по управлению правами на коллективной основе, в порядке и сроки, установленные Законом 27-ФЗ.</a:t>
            </a:r>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4</a:t>
            </a:fld>
            <a:endParaRPr lang="ru-RU" sz="1300" dirty="0"/>
          </a:p>
        </p:txBody>
      </p:sp>
    </p:spTree>
    <p:extLst>
      <p:ext uri="{BB962C8B-B14F-4D97-AF65-F5344CB8AC3E}">
        <p14:creationId xmlns:p14="http://schemas.microsoft.com/office/powerpoint/2010/main" val="239261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Box 6"/>
          <p:cNvSpPr>
            <a:spLocks noChangeArrowheads="1"/>
          </p:cNvSpPr>
          <p:nvPr/>
        </p:nvSpPr>
        <p:spPr bwMode="auto">
          <a:xfrm>
            <a:off x="251520" y="1872372"/>
            <a:ext cx="8677374" cy="4292932"/>
          </a:xfrm>
          <a:prstGeom prst="roundRect">
            <a:avLst>
              <a:gd name="adj" fmla="val 8134"/>
            </a:avLst>
          </a:prstGeom>
          <a:solidFill>
            <a:srgbClr val="FFFFCC"/>
          </a:solidFill>
          <a:ln w="9525">
            <a:solidFill>
              <a:schemeClr val="tx1"/>
            </a:solidFill>
            <a:round/>
            <a:headEnd/>
            <a:tailEnd/>
          </a:ln>
        </p:spPr>
        <p:txBody>
          <a:bodyPr wrap="square" tIns="0" bIns="0">
            <a:noAutofit/>
          </a:bodyPr>
          <a:lstStyle/>
          <a:p>
            <a:pPr indent="357188" algn="just"/>
            <a:r>
              <a:rPr lang="ru-RU" sz="1600" dirty="0" smtClean="0"/>
              <a:t>Тематика </a:t>
            </a:r>
            <a:r>
              <a:rPr lang="ru-RU" sz="1600" dirty="0"/>
              <a:t>консультаций юридических лиц:</a:t>
            </a:r>
          </a:p>
          <a:p>
            <a:r>
              <a:rPr lang="ru-RU" sz="1600" dirty="0" smtClean="0"/>
              <a:t>1. Консультации </a:t>
            </a:r>
            <a:r>
              <a:rPr lang="ru-RU" sz="1600" dirty="0"/>
              <a:t>по вопросам уплаты страховых взносов, пени и штрафов, подтверждения ОКВЭД, проведения проверок страхователей по социальному страхованию от несчастных случаев на производстве</a:t>
            </a:r>
          </a:p>
          <a:p>
            <a:r>
              <a:rPr lang="ru-RU" sz="1600" dirty="0" smtClean="0"/>
              <a:t>2. Консультации </a:t>
            </a:r>
            <a:r>
              <a:rPr lang="ru-RU" sz="1600" dirty="0"/>
              <a:t>по вопросам взыскания задолженности по страховым взносам, пеням и штрафам, привлечения к ответственности по социальному страхованию от несчастных случаев на производстве</a:t>
            </a:r>
          </a:p>
          <a:p>
            <a:r>
              <a:rPr lang="ru-RU" sz="1600" dirty="0" smtClean="0"/>
              <a:t>3. Консультации </a:t>
            </a:r>
            <a:r>
              <a:rPr lang="ru-RU" sz="1600" dirty="0"/>
              <a:t>по предоставлению сведений о трудовой (иной) деятельности, страховом стаже, заработной плате и дополнительных страховых взносах на накопительную пенсию</a:t>
            </a:r>
          </a:p>
          <a:p>
            <a:r>
              <a:rPr lang="ru-RU" sz="1600" dirty="0" smtClean="0"/>
              <a:t>4. Консультации </a:t>
            </a:r>
            <a:r>
              <a:rPr lang="ru-RU" sz="1600" dirty="0"/>
              <a:t>юридическим лицам по расчету листков нетрудоспособности и пособий по материнству и детству работающим гражданам</a:t>
            </a:r>
          </a:p>
          <a:p>
            <a:r>
              <a:rPr lang="ru-RU" sz="1600" dirty="0" smtClean="0"/>
              <a:t>5. Консультации </a:t>
            </a:r>
            <a:r>
              <a:rPr lang="ru-RU" sz="1600" dirty="0"/>
              <a:t>юридическим лицам по вопросам взыскания финансовых санкций в виде штрафов</a:t>
            </a:r>
          </a:p>
          <a:p>
            <a:r>
              <a:rPr lang="ru-RU" sz="1600" dirty="0" smtClean="0"/>
              <a:t>6. Консультации </a:t>
            </a:r>
            <a:r>
              <a:rPr lang="ru-RU" sz="1600" dirty="0"/>
              <a:t>по финансированию предупредительных мер</a:t>
            </a:r>
          </a:p>
          <a:p>
            <a:r>
              <a:rPr lang="ru-RU" sz="1600" dirty="0" smtClean="0"/>
              <a:t>7. Консультации </a:t>
            </a:r>
            <a:r>
              <a:rPr lang="ru-RU" sz="1600" dirty="0"/>
              <a:t>по расследованию несчастных случаев на производстве</a:t>
            </a:r>
          </a:p>
          <a:p>
            <a:r>
              <a:rPr lang="ru-RU" sz="1600" dirty="0" smtClean="0"/>
              <a:t>8. Консультаций </a:t>
            </a:r>
            <a:r>
              <a:rPr lang="ru-RU" sz="1600" dirty="0"/>
              <a:t>по решению технических проблем при использовании сервисов ЭЛН и СЭДО</a:t>
            </a:r>
          </a:p>
        </p:txBody>
      </p:sp>
      <p:sp>
        <p:nvSpPr>
          <p:cNvPr id="73733" name="TextBox 4"/>
          <p:cNvSpPr txBox="1">
            <a:spLocks noChangeArrowheads="1"/>
          </p:cNvSpPr>
          <p:nvPr/>
        </p:nvSpPr>
        <p:spPr bwMode="auto">
          <a:xfrm>
            <a:off x="8748713" y="6475413"/>
            <a:ext cx="360362" cy="292100"/>
          </a:xfrm>
          <a:prstGeom prst="rect">
            <a:avLst/>
          </a:prstGeom>
          <a:solidFill>
            <a:srgbClr val="FFCCCC"/>
          </a:solidFill>
          <a:ln w="9525">
            <a:noFill/>
            <a:miter lim="800000"/>
            <a:headEnd/>
            <a:tailEnd/>
          </a:ln>
        </p:spPr>
        <p:txBody>
          <a:bodyPr anchor="ctr">
            <a:spAutoFit/>
          </a:bodyPr>
          <a:lstStyle/>
          <a:p>
            <a:pPr algn="ctr" eaLnBrk="0" hangingPunct="0"/>
            <a:fld id="{3358B57A-9534-42BC-B0E9-560CB7D7E7BA}" type="slidenum">
              <a:rPr lang="ru-RU" sz="1300"/>
              <a:pPr algn="ctr" eaLnBrk="0" hangingPunct="0"/>
              <a:t>40</a:t>
            </a:fld>
            <a:endParaRPr lang="ru-RU" sz="1300"/>
          </a:p>
        </p:txBody>
      </p:sp>
      <p:sp>
        <p:nvSpPr>
          <p:cNvPr id="8" name="Rectangle 2"/>
          <p:cNvSpPr txBox="1">
            <a:spLocks noChangeArrowheads="1"/>
          </p:cNvSpPr>
          <p:nvPr/>
        </p:nvSpPr>
        <p:spPr>
          <a:xfrm>
            <a:off x="1115616" y="116632"/>
            <a:ext cx="7920880" cy="936104"/>
          </a:xfrm>
          <a:prstGeom prst="rect">
            <a:avLst/>
          </a:prstGeom>
        </p:spPr>
        <p:txBody>
          <a:bodyPr/>
          <a:lstStyle>
            <a:lvl1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9pPr>
          </a:lstStyle>
          <a:p>
            <a:pPr eaLnBrk="1" hangingPunct="1">
              <a:lnSpc>
                <a:spcPct val="90000"/>
              </a:lnSpc>
              <a:defRPr/>
            </a:pPr>
            <a:r>
              <a:rPr lang="ru-RU" sz="2000" kern="0" dirty="0" smtClean="0">
                <a:effectLst/>
              </a:rPr>
              <a:t>Горячая линия ОСФР по Пермскому краю </a:t>
            </a:r>
          </a:p>
          <a:p>
            <a:pPr eaLnBrk="1" hangingPunct="1">
              <a:lnSpc>
                <a:spcPct val="90000"/>
              </a:lnSpc>
              <a:defRPr/>
            </a:pPr>
            <a:r>
              <a:rPr lang="ru-RU" sz="2000" kern="0" dirty="0" smtClean="0">
                <a:effectLst/>
              </a:rPr>
              <a:t>по вопросам</a:t>
            </a:r>
            <a:r>
              <a:rPr lang="ru-RU" sz="2000" dirty="0">
                <a:effectLst/>
              </a:rPr>
              <a:t> обязательного </a:t>
            </a:r>
            <a:r>
              <a:rPr lang="ru-RU" sz="2000" dirty="0" smtClean="0">
                <a:effectLst/>
              </a:rPr>
              <a:t>пенсионного и</a:t>
            </a:r>
          </a:p>
          <a:p>
            <a:pPr eaLnBrk="1" hangingPunct="1">
              <a:lnSpc>
                <a:spcPct val="90000"/>
              </a:lnSpc>
              <a:defRPr/>
            </a:pPr>
            <a:r>
              <a:rPr lang="ru-RU" sz="2000" dirty="0" smtClean="0">
                <a:effectLst/>
              </a:rPr>
              <a:t> социального </a:t>
            </a:r>
            <a:r>
              <a:rPr lang="ru-RU" sz="2000" dirty="0">
                <a:effectLst/>
              </a:rPr>
              <a:t>страхования</a:t>
            </a:r>
            <a:endParaRPr lang="ru-RU" sz="2000" kern="0" dirty="0">
              <a:effectLst/>
            </a:endParaRPr>
          </a:p>
        </p:txBody>
      </p:sp>
      <p:sp>
        <p:nvSpPr>
          <p:cNvPr id="4" name="Заголовок 3"/>
          <p:cNvSpPr>
            <a:spLocks noGrp="1"/>
          </p:cNvSpPr>
          <p:nvPr>
            <p:ph type="ctrTitle"/>
          </p:nvPr>
        </p:nvSpPr>
        <p:spPr>
          <a:xfrm>
            <a:off x="902395" y="1052737"/>
            <a:ext cx="7772400" cy="432047"/>
          </a:xfrm>
        </p:spPr>
        <p:txBody>
          <a:bodyPr/>
          <a:lstStyle/>
          <a:p>
            <a:r>
              <a:rPr lang="ru-RU" sz="2400" dirty="0">
                <a:effectLst>
                  <a:outerShdw blurRad="38100" dist="38100" dir="2700000" algn="tl">
                    <a:srgbClr val="000000">
                      <a:alpha val="43137"/>
                    </a:srgbClr>
                  </a:outerShdw>
                </a:effectLst>
              </a:rPr>
              <a:t>Е</a:t>
            </a:r>
            <a:r>
              <a:rPr lang="ru-RU" sz="2400" dirty="0" smtClean="0">
                <a:effectLst>
                  <a:outerShdw blurRad="38100" dist="38100" dir="2700000" algn="tl">
                    <a:srgbClr val="000000">
                      <a:alpha val="43137"/>
                    </a:srgbClr>
                  </a:outerShdw>
                </a:effectLst>
              </a:rPr>
              <a:t>диный </a:t>
            </a:r>
            <a:r>
              <a:rPr lang="ru-RU" sz="2400" dirty="0">
                <a:effectLst>
                  <a:outerShdw blurRad="38100" dist="38100" dir="2700000" algn="tl">
                    <a:srgbClr val="000000">
                      <a:alpha val="43137"/>
                    </a:srgbClr>
                  </a:outerShdw>
                </a:effectLst>
              </a:rPr>
              <a:t>номер -  8(342) </a:t>
            </a:r>
            <a:r>
              <a:rPr lang="ru-RU" sz="2400" dirty="0" smtClean="0">
                <a:effectLst>
                  <a:outerShdw blurRad="38100" dist="38100" dir="2700000" algn="tl">
                    <a:srgbClr val="000000">
                      <a:alpha val="43137"/>
                    </a:srgbClr>
                  </a:outerShdw>
                </a:effectLst>
              </a:rPr>
              <a:t>249-20-02</a:t>
            </a:r>
            <a:endParaRPr lang="ru-RU"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6555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extBox 4"/>
          <p:cNvSpPr txBox="1">
            <a:spLocks noChangeArrowheads="1"/>
          </p:cNvSpPr>
          <p:nvPr/>
        </p:nvSpPr>
        <p:spPr bwMode="auto">
          <a:xfrm>
            <a:off x="8748713" y="6475413"/>
            <a:ext cx="360362" cy="292100"/>
          </a:xfrm>
          <a:prstGeom prst="rect">
            <a:avLst/>
          </a:prstGeom>
          <a:solidFill>
            <a:srgbClr val="FFCCCC"/>
          </a:solidFill>
          <a:ln w="9525">
            <a:noFill/>
            <a:miter lim="800000"/>
            <a:headEnd/>
            <a:tailEnd/>
          </a:ln>
        </p:spPr>
        <p:txBody>
          <a:bodyPr anchor="ctr">
            <a:spAutoFit/>
          </a:bodyPr>
          <a:lstStyle/>
          <a:p>
            <a:pPr algn="ctr" eaLnBrk="0" hangingPunct="0"/>
            <a:fld id="{3358B57A-9534-42BC-B0E9-560CB7D7E7BA}" type="slidenum">
              <a:rPr lang="ru-RU" sz="1300"/>
              <a:pPr algn="ctr" eaLnBrk="0" hangingPunct="0"/>
              <a:t>41</a:t>
            </a:fld>
            <a:endParaRPr lang="ru-RU" sz="1300"/>
          </a:p>
        </p:txBody>
      </p:sp>
      <p:sp>
        <p:nvSpPr>
          <p:cNvPr id="6" name="AutoShape 7"/>
          <p:cNvSpPr>
            <a:spLocks noChangeArrowheads="1"/>
          </p:cNvSpPr>
          <p:nvPr/>
        </p:nvSpPr>
        <p:spPr bwMode="auto">
          <a:xfrm>
            <a:off x="539552" y="5445224"/>
            <a:ext cx="2232248" cy="504056"/>
          </a:xfrm>
          <a:prstGeom prst="flowChartAlternateProcess">
            <a:avLst/>
          </a:prstGeom>
          <a:solidFill>
            <a:srgbClr val="FFFFCC"/>
          </a:solidFill>
          <a:ln w="9525">
            <a:solidFill>
              <a:schemeClr val="tx1"/>
            </a:solidFill>
            <a:miter lim="800000"/>
            <a:headEnd/>
            <a:tailEnd/>
          </a:ln>
        </p:spPr>
        <p:txBody>
          <a:bodyPr lIns="36000" tIns="36000" rIns="36000" bIns="36000" anchor="ctr"/>
          <a:lstStyle/>
          <a:p>
            <a:r>
              <a:rPr lang="en-US" sz="1400" b="1" dirty="0" smtClean="0"/>
              <a:t> </a:t>
            </a:r>
            <a:r>
              <a:rPr lang="ru-RU" sz="1400" b="1" dirty="0" smtClean="0"/>
              <a:t>https</a:t>
            </a:r>
            <a:r>
              <a:rPr lang="ru-RU" sz="1400" b="1" dirty="0"/>
              <a:t>://t.me/strahovatelisfr</a:t>
            </a:r>
            <a:endParaRPr lang="ru-RU" sz="1400" b="1" dirty="0">
              <a:latin typeface="+mj-lt"/>
            </a:endParaRPr>
          </a:p>
        </p:txBody>
      </p:sp>
      <p:sp>
        <p:nvSpPr>
          <p:cNvPr id="8" name="Rectangle 2"/>
          <p:cNvSpPr txBox="1">
            <a:spLocks noChangeArrowheads="1"/>
          </p:cNvSpPr>
          <p:nvPr/>
        </p:nvSpPr>
        <p:spPr>
          <a:xfrm>
            <a:off x="1115616" y="188640"/>
            <a:ext cx="7704856" cy="864096"/>
          </a:xfrm>
          <a:prstGeom prst="rect">
            <a:avLst/>
          </a:prstGeom>
        </p:spPr>
        <p:txBody>
          <a:bodyPr/>
          <a:lstStyle>
            <a:lvl1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9pPr>
          </a:lstStyle>
          <a:p>
            <a:pPr eaLnBrk="1" hangingPunct="1">
              <a:lnSpc>
                <a:spcPct val="90000"/>
              </a:lnSpc>
              <a:defRPr/>
            </a:pPr>
            <a:r>
              <a:rPr lang="en-US" sz="2600" kern="0" dirty="0" smtClean="0"/>
              <a:t>Telegram</a:t>
            </a:r>
            <a:r>
              <a:rPr lang="ru-RU" sz="2600" kern="0" dirty="0" smtClean="0"/>
              <a:t> канал СФР для работодателей</a:t>
            </a:r>
            <a:endParaRPr lang="ru-RU" sz="2600" kern="0" dirty="0"/>
          </a:p>
        </p:txBody>
      </p:sp>
      <p:sp>
        <p:nvSpPr>
          <p:cNvPr id="9" name="AutoShape 7"/>
          <p:cNvSpPr>
            <a:spLocks noChangeArrowheads="1"/>
          </p:cNvSpPr>
          <p:nvPr/>
        </p:nvSpPr>
        <p:spPr bwMode="auto">
          <a:xfrm>
            <a:off x="3419872" y="1679539"/>
            <a:ext cx="5400600" cy="4269741"/>
          </a:xfrm>
          <a:prstGeom prst="flowChartAlternateProcess">
            <a:avLst/>
          </a:prstGeom>
          <a:solidFill>
            <a:srgbClr val="FFFFCC"/>
          </a:solidFill>
          <a:ln w="9525">
            <a:solidFill>
              <a:schemeClr val="tx1"/>
            </a:solidFill>
            <a:miter lim="800000"/>
            <a:headEnd/>
            <a:tailEnd/>
          </a:ln>
        </p:spPr>
        <p:txBody>
          <a:bodyPr lIns="36000" tIns="36000" rIns="36000" bIns="36000" anchor="ctr"/>
          <a:lstStyle/>
          <a:p>
            <a:pPr algn="ctr"/>
            <a:endParaRPr lang="en-US" sz="2400" dirty="0" smtClean="0"/>
          </a:p>
          <a:p>
            <a:pPr algn="ctr"/>
            <a:endParaRPr lang="en-US" sz="2400" dirty="0"/>
          </a:p>
          <a:p>
            <a:pPr algn="ctr"/>
            <a:r>
              <a:rPr lang="ru-RU" sz="2400" b="1" dirty="0" smtClean="0"/>
              <a:t>Самая </a:t>
            </a:r>
            <a:r>
              <a:rPr lang="ru-RU" sz="2400" b="1" dirty="0"/>
              <a:t>актуальная и полезная </a:t>
            </a:r>
            <a:r>
              <a:rPr lang="ru-RU" sz="2400" b="1" dirty="0" smtClean="0"/>
              <a:t>информация</a:t>
            </a:r>
            <a:r>
              <a:rPr lang="en-US" sz="2400" b="1" dirty="0" smtClean="0"/>
              <a:t> </a:t>
            </a:r>
            <a:r>
              <a:rPr lang="ru-RU" sz="2400" b="1" dirty="0" smtClean="0"/>
              <a:t>для работодателей</a:t>
            </a:r>
            <a:r>
              <a:rPr lang="ru-RU" sz="2400" b="1" dirty="0"/>
              <a:t>:</a:t>
            </a:r>
            <a:endParaRPr lang="ru-RU" sz="2400" b="1" dirty="0" smtClean="0">
              <a:latin typeface="+mj-lt"/>
            </a:endParaRPr>
          </a:p>
          <a:p>
            <a:pPr algn="ctr"/>
            <a:endParaRPr lang="ru-RU" sz="2400" b="1" dirty="0" smtClean="0">
              <a:latin typeface="+mj-lt"/>
            </a:endParaRPr>
          </a:p>
          <a:p>
            <a:pPr marL="342900" indent="-342900" algn="just">
              <a:buFontTx/>
              <a:buChar char="-"/>
            </a:pPr>
            <a:r>
              <a:rPr lang="ru-RU" sz="2400" b="1" dirty="0" smtClean="0"/>
              <a:t>О </a:t>
            </a:r>
            <a:r>
              <a:rPr lang="ru-RU" sz="2400" b="1" dirty="0"/>
              <a:t>субсидиях на </a:t>
            </a:r>
            <a:r>
              <a:rPr lang="ru-RU" sz="2400" b="1" dirty="0" smtClean="0"/>
              <a:t>господдержку стимулирования найма отдельных категорий граждан;</a:t>
            </a:r>
          </a:p>
          <a:p>
            <a:pPr marL="342900" indent="-342900" algn="just">
              <a:buFontTx/>
              <a:buChar char="-"/>
            </a:pPr>
            <a:r>
              <a:rPr lang="ru-RU" sz="2400" b="1" dirty="0" smtClean="0"/>
              <a:t>О </a:t>
            </a:r>
            <a:r>
              <a:rPr lang="ru-RU" sz="2400" b="1" dirty="0"/>
              <a:t>страховых взносах и </a:t>
            </a:r>
            <a:r>
              <a:rPr lang="ru-RU" sz="2400" b="1" dirty="0" smtClean="0"/>
              <a:t>тарифах;</a:t>
            </a:r>
          </a:p>
          <a:p>
            <a:pPr marL="342900" indent="-342900" algn="just">
              <a:buFontTx/>
              <a:buChar char="-"/>
            </a:pPr>
            <a:r>
              <a:rPr lang="ru-RU" sz="2400" b="1" dirty="0" smtClean="0"/>
              <a:t>Инструкции о</a:t>
            </a:r>
            <a:r>
              <a:rPr lang="ru-RU" sz="2400" b="1" dirty="0"/>
              <a:t> </a:t>
            </a:r>
            <a:r>
              <a:rPr lang="ru-RU" sz="2400" b="1" dirty="0" smtClean="0"/>
              <a:t>предоставлении отчетности;</a:t>
            </a:r>
          </a:p>
          <a:p>
            <a:pPr marL="342900" indent="-342900" algn="just">
              <a:buFontTx/>
              <a:buChar char="-"/>
            </a:pPr>
            <a:r>
              <a:rPr lang="ru-RU" sz="2400" b="1" dirty="0" smtClean="0"/>
              <a:t>Календарь </a:t>
            </a:r>
            <a:r>
              <a:rPr lang="ru-RU" sz="2400" b="1" dirty="0"/>
              <a:t>страхователя и многое </a:t>
            </a:r>
            <a:r>
              <a:rPr lang="ru-RU" sz="2400" b="1" dirty="0" smtClean="0"/>
              <a:t>другое.</a:t>
            </a:r>
            <a:endParaRPr lang="ru-RU" sz="2400" b="1" dirty="0" smtClean="0">
              <a:latin typeface="+mj-lt"/>
            </a:endParaRPr>
          </a:p>
          <a:p>
            <a:pPr marL="342900" indent="-342900" algn="ctr">
              <a:buFontTx/>
              <a:buChar char="-"/>
            </a:pPr>
            <a:endParaRPr lang="ru-RU" sz="2400" b="1" dirty="0" smtClean="0">
              <a:latin typeface="+mj-lt"/>
            </a:endParaRPr>
          </a:p>
          <a:p>
            <a:pPr marL="342900" indent="-342900" algn="ctr">
              <a:buFontTx/>
              <a:buChar char="-"/>
            </a:pPr>
            <a:endParaRPr lang="ru-RU" sz="2400" b="1" dirty="0" smtClean="0">
              <a:latin typeface="+mj-lt"/>
            </a:endParaRPr>
          </a:p>
          <a:p>
            <a:endParaRPr lang="ru-RU" sz="1400" b="1" dirty="0">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679539"/>
            <a:ext cx="3024336" cy="347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426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TextBox 4"/>
          <p:cNvSpPr txBox="1">
            <a:spLocks noChangeArrowheads="1"/>
          </p:cNvSpPr>
          <p:nvPr/>
        </p:nvSpPr>
        <p:spPr bwMode="auto">
          <a:xfrm>
            <a:off x="8748713" y="6475413"/>
            <a:ext cx="360362" cy="292100"/>
          </a:xfrm>
          <a:prstGeom prst="rect">
            <a:avLst/>
          </a:prstGeom>
          <a:solidFill>
            <a:srgbClr val="FFCCCC"/>
          </a:solidFill>
          <a:ln w="9525">
            <a:noFill/>
            <a:miter lim="800000"/>
            <a:headEnd/>
            <a:tailEnd/>
          </a:ln>
        </p:spPr>
        <p:txBody>
          <a:bodyPr anchor="ctr">
            <a:spAutoFit/>
          </a:bodyPr>
          <a:lstStyle/>
          <a:p>
            <a:pPr algn="ctr" eaLnBrk="0" hangingPunct="0"/>
            <a:fld id="{3358B57A-9534-42BC-B0E9-560CB7D7E7BA}" type="slidenum">
              <a:rPr lang="ru-RU" sz="1300"/>
              <a:pPr algn="ctr" eaLnBrk="0" hangingPunct="0"/>
              <a:t>42</a:t>
            </a:fld>
            <a:endParaRPr lang="ru-RU" sz="1300"/>
          </a:p>
        </p:txBody>
      </p:sp>
      <p:sp>
        <p:nvSpPr>
          <p:cNvPr id="6" name="AutoShape 7"/>
          <p:cNvSpPr>
            <a:spLocks noChangeArrowheads="1"/>
          </p:cNvSpPr>
          <p:nvPr/>
        </p:nvSpPr>
        <p:spPr bwMode="auto">
          <a:xfrm>
            <a:off x="683568" y="5445224"/>
            <a:ext cx="1800200" cy="504056"/>
          </a:xfrm>
          <a:prstGeom prst="flowChartAlternateProcess">
            <a:avLst/>
          </a:prstGeom>
          <a:solidFill>
            <a:srgbClr val="FFFFCC"/>
          </a:solidFill>
          <a:ln w="9525">
            <a:solidFill>
              <a:schemeClr val="tx1"/>
            </a:solidFill>
            <a:miter lim="800000"/>
            <a:headEnd/>
            <a:tailEnd/>
          </a:ln>
        </p:spPr>
        <p:txBody>
          <a:bodyPr lIns="36000" tIns="36000" rIns="36000" bIns="36000" anchor="ctr"/>
          <a:lstStyle/>
          <a:p>
            <a:r>
              <a:rPr lang="en-US" sz="1400" b="1" dirty="0">
                <a:latin typeface="+mj-lt"/>
              </a:rPr>
              <a:t>https://t.me/osfrperm</a:t>
            </a:r>
            <a:endParaRPr lang="ru-RU" sz="1400" b="1" dirty="0">
              <a:latin typeface="+mj-lt"/>
            </a:endParaRPr>
          </a:p>
        </p:txBody>
      </p:sp>
      <p:sp>
        <p:nvSpPr>
          <p:cNvPr id="8" name="Rectangle 2"/>
          <p:cNvSpPr txBox="1">
            <a:spLocks noChangeArrowheads="1"/>
          </p:cNvSpPr>
          <p:nvPr/>
        </p:nvSpPr>
        <p:spPr>
          <a:xfrm>
            <a:off x="1115616" y="188640"/>
            <a:ext cx="7704856" cy="864096"/>
          </a:xfrm>
          <a:prstGeom prst="rect">
            <a:avLst/>
          </a:prstGeom>
        </p:spPr>
        <p:txBody>
          <a:bodyPr/>
          <a:lstStyle>
            <a:lvl1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2pPr>
            <a:lvl3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3pPr>
            <a:lvl4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4pPr>
            <a:lvl5pPr algn="ctr" rtl="0" eaLnBrk="0" fontAlgn="base" hangingPunct="0">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5pPr>
            <a:lvl6pPr marL="4572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6pPr>
            <a:lvl7pPr marL="9144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7pPr>
            <a:lvl8pPr marL="13716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8pPr>
            <a:lvl9pPr marL="1828800" algn="ctr" rtl="0" fontAlgn="base">
              <a:spcBef>
                <a:spcPct val="0"/>
              </a:spcBef>
              <a:spcAft>
                <a:spcPct val="0"/>
              </a:spcAft>
              <a:defRPr sz="3800" b="1">
                <a:solidFill>
                  <a:schemeClr val="tx2"/>
                </a:solidFill>
                <a:effectLst>
                  <a:outerShdw blurRad="38100" dist="38100" dir="2700000" algn="tl">
                    <a:srgbClr val="C0C0C0"/>
                  </a:outerShdw>
                </a:effectLst>
                <a:latin typeface="Times New Roman" pitchFamily="18" charset="0"/>
                <a:cs typeface="Times New Roman" pitchFamily="18" charset="0"/>
              </a:defRPr>
            </a:lvl9pPr>
          </a:lstStyle>
          <a:p>
            <a:pPr eaLnBrk="1" hangingPunct="1">
              <a:lnSpc>
                <a:spcPct val="90000"/>
              </a:lnSpc>
              <a:defRPr/>
            </a:pPr>
            <a:r>
              <a:rPr lang="en-US" sz="2600" kern="0" dirty="0" smtClean="0"/>
              <a:t>Telegram</a:t>
            </a:r>
            <a:r>
              <a:rPr lang="ru-RU" sz="2600" kern="0" dirty="0" smtClean="0"/>
              <a:t> канал ОСФР по Пермскому краю</a:t>
            </a:r>
          </a:p>
          <a:p>
            <a:pPr eaLnBrk="1" hangingPunct="1">
              <a:lnSpc>
                <a:spcPct val="90000"/>
              </a:lnSpc>
              <a:defRPr/>
            </a:pPr>
            <a:r>
              <a:rPr lang="ru-RU" sz="2600" kern="0" dirty="0"/>
              <a:t>д</a:t>
            </a:r>
            <a:r>
              <a:rPr lang="ru-RU" sz="2600" kern="0" dirty="0" smtClean="0"/>
              <a:t>ля страхователей</a:t>
            </a:r>
            <a:endParaRPr lang="ru-RU" sz="2600" kern="0" dirty="0"/>
          </a:p>
        </p:txBody>
      </p:sp>
      <p:sp>
        <p:nvSpPr>
          <p:cNvPr id="9" name="AutoShape 7"/>
          <p:cNvSpPr>
            <a:spLocks noChangeArrowheads="1"/>
          </p:cNvSpPr>
          <p:nvPr/>
        </p:nvSpPr>
        <p:spPr bwMode="auto">
          <a:xfrm>
            <a:off x="3203848" y="1268760"/>
            <a:ext cx="5616624" cy="4968552"/>
          </a:xfrm>
          <a:prstGeom prst="flowChartAlternateProcess">
            <a:avLst/>
          </a:prstGeom>
          <a:solidFill>
            <a:srgbClr val="FFFFCC"/>
          </a:solidFill>
          <a:ln w="9525">
            <a:solidFill>
              <a:schemeClr val="tx1"/>
            </a:solidFill>
            <a:miter lim="800000"/>
            <a:headEnd/>
            <a:tailEnd/>
          </a:ln>
        </p:spPr>
        <p:txBody>
          <a:bodyPr lIns="36000" tIns="36000" rIns="36000" bIns="36000" anchor="ctr"/>
          <a:lstStyle/>
          <a:p>
            <a:pPr algn="ctr"/>
            <a:endParaRPr lang="ru-RU" sz="2400" b="1" dirty="0" smtClean="0">
              <a:latin typeface="+mj-lt"/>
            </a:endParaRPr>
          </a:p>
          <a:p>
            <a:pPr algn="ctr"/>
            <a:endParaRPr lang="ru-RU" sz="2400" b="1" dirty="0">
              <a:latin typeface="+mj-lt"/>
            </a:endParaRPr>
          </a:p>
          <a:p>
            <a:pPr algn="ctr"/>
            <a:endParaRPr lang="ru-RU" sz="2400" b="1" dirty="0" smtClean="0">
              <a:latin typeface="+mj-lt"/>
            </a:endParaRPr>
          </a:p>
          <a:p>
            <a:pPr algn="ctr"/>
            <a:r>
              <a:rPr lang="ru-RU" sz="2400" b="1" dirty="0" smtClean="0">
                <a:latin typeface="+mj-lt"/>
              </a:rPr>
              <a:t>Темы:</a:t>
            </a:r>
          </a:p>
          <a:p>
            <a:pPr marL="342900" indent="-342900">
              <a:buFontTx/>
              <a:buChar char="-"/>
            </a:pPr>
            <a:r>
              <a:rPr lang="ru-RU" sz="2400" b="1" dirty="0" smtClean="0">
                <a:latin typeface="+mj-lt"/>
              </a:rPr>
              <a:t>Отчетность ЕФС-1 (раздел 1);</a:t>
            </a:r>
          </a:p>
          <a:p>
            <a:pPr marL="342900" indent="-342900">
              <a:buFontTx/>
              <a:buChar char="-"/>
            </a:pPr>
            <a:r>
              <a:rPr lang="ru-RU" sz="2400" b="1" dirty="0" smtClean="0">
                <a:latin typeface="+mj-lt"/>
              </a:rPr>
              <a:t>Отчетность ЕФС-1 (раздел 2);</a:t>
            </a:r>
          </a:p>
          <a:p>
            <a:pPr marL="342900" indent="-342900">
              <a:buFontTx/>
              <a:buChar char="-"/>
            </a:pPr>
            <a:r>
              <a:rPr lang="ru-RU" sz="2400" b="1" dirty="0" smtClean="0">
                <a:latin typeface="+mj-lt"/>
              </a:rPr>
              <a:t>Взыскание по 27-ФЗ;</a:t>
            </a:r>
          </a:p>
          <a:p>
            <a:pPr marL="342900" indent="-342900">
              <a:buFontTx/>
              <a:buChar char="-"/>
            </a:pPr>
            <a:r>
              <a:rPr lang="ru-RU" sz="2400" b="1" dirty="0" smtClean="0">
                <a:latin typeface="+mj-lt"/>
              </a:rPr>
              <a:t>Взыскание по 125-ФЗ;</a:t>
            </a:r>
            <a:r>
              <a:rPr lang="ru-RU" sz="2400" b="1" dirty="0">
                <a:latin typeface="+mj-lt"/>
              </a:rPr>
              <a:t> </a:t>
            </a:r>
            <a:endParaRPr lang="ru-RU" sz="2400" b="1" dirty="0" smtClean="0">
              <a:latin typeface="+mj-lt"/>
            </a:endParaRPr>
          </a:p>
          <a:p>
            <a:pPr marL="342900" indent="-342900">
              <a:buFontTx/>
              <a:buChar char="-"/>
            </a:pPr>
            <a:r>
              <a:rPr lang="ru-RU" sz="2400" b="1" dirty="0" smtClean="0">
                <a:latin typeface="+mj-lt"/>
              </a:rPr>
              <a:t>Регистрация/снятие </a:t>
            </a:r>
            <a:r>
              <a:rPr lang="ru-RU" sz="2400" b="1" dirty="0">
                <a:latin typeface="+mj-lt"/>
              </a:rPr>
              <a:t>с учета страхователей;</a:t>
            </a:r>
          </a:p>
          <a:p>
            <a:pPr marL="342900" indent="-342900">
              <a:buFontTx/>
              <a:buChar char="-"/>
            </a:pPr>
            <a:r>
              <a:rPr lang="ru-RU" sz="2400" b="1" dirty="0" smtClean="0">
                <a:latin typeface="+mj-lt"/>
              </a:rPr>
              <a:t>Уход </a:t>
            </a:r>
            <a:r>
              <a:rPr lang="ru-RU" sz="2400" b="1" dirty="0">
                <a:latin typeface="+mj-lt"/>
              </a:rPr>
              <a:t>за детьми;</a:t>
            </a:r>
          </a:p>
          <a:p>
            <a:pPr marL="342900" indent="-342900">
              <a:buFontTx/>
              <a:buChar char="-"/>
            </a:pPr>
            <a:r>
              <a:rPr lang="ru-RU" sz="2400" b="1" dirty="0">
                <a:latin typeface="+mj-lt"/>
              </a:rPr>
              <a:t>Больничные листы, прямые выплаты</a:t>
            </a:r>
            <a:r>
              <a:rPr lang="ru-RU" sz="2400" b="1" dirty="0" smtClean="0">
                <a:latin typeface="+mj-lt"/>
              </a:rPr>
              <a:t>;</a:t>
            </a:r>
          </a:p>
          <a:p>
            <a:pPr marL="342900" indent="-342900">
              <a:buFontTx/>
              <a:buChar char="-"/>
            </a:pPr>
            <a:r>
              <a:rPr lang="ru-RU" sz="2400" b="1" dirty="0"/>
              <a:t>Возмещение расходов</a:t>
            </a:r>
            <a:r>
              <a:rPr lang="ru-RU" sz="2400" b="1" dirty="0" smtClean="0"/>
              <a:t>;</a:t>
            </a:r>
            <a:endParaRPr lang="ru-RU" sz="2400" b="1" dirty="0">
              <a:latin typeface="+mj-lt"/>
            </a:endParaRPr>
          </a:p>
          <a:p>
            <a:pPr marL="342900" indent="-342900">
              <a:buFontTx/>
              <a:buChar char="-"/>
            </a:pPr>
            <a:r>
              <a:rPr lang="ru-RU" sz="2400" b="1" dirty="0" smtClean="0">
                <a:latin typeface="+mj-lt"/>
              </a:rPr>
              <a:t>Профессиональные риски.</a:t>
            </a:r>
            <a:endParaRPr lang="ru-RU" sz="2400" b="1" dirty="0">
              <a:latin typeface="+mj-lt"/>
            </a:endParaRPr>
          </a:p>
          <a:p>
            <a:pPr marL="342900" indent="-342900" algn="ctr">
              <a:buFontTx/>
              <a:buChar char="-"/>
            </a:pPr>
            <a:endParaRPr lang="ru-RU" sz="2400" b="1" dirty="0" smtClean="0">
              <a:latin typeface="+mj-lt"/>
            </a:endParaRPr>
          </a:p>
          <a:p>
            <a:pPr marL="342900" indent="-342900" algn="ctr">
              <a:buFontTx/>
              <a:buChar char="-"/>
            </a:pPr>
            <a:endParaRPr lang="ru-RU" sz="2400" b="1" dirty="0" smtClean="0">
              <a:latin typeface="+mj-lt"/>
            </a:endParaRPr>
          </a:p>
          <a:p>
            <a:pPr marL="342900" indent="-342900" algn="ctr">
              <a:buFontTx/>
              <a:buChar char="-"/>
            </a:pPr>
            <a:endParaRPr lang="ru-RU" sz="2400" b="1" dirty="0" smtClean="0">
              <a:latin typeface="+mj-lt"/>
            </a:endParaRPr>
          </a:p>
          <a:p>
            <a:endParaRPr lang="ru-RU" sz="1400" b="1" dirty="0">
              <a:latin typeface="+mj-lt"/>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35205"/>
            <a:ext cx="2376264" cy="350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273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320925"/>
            <a:ext cx="7772400" cy="2116138"/>
          </a:xfrm>
        </p:spPr>
        <p:txBody>
          <a:bodyPr/>
          <a:lstStyle/>
          <a:p>
            <a:pPr eaLnBrk="1" hangingPunct="1">
              <a:defRPr/>
            </a:pPr>
            <a:r>
              <a:rPr lang="ru-RU" sz="3600" dirty="0"/>
              <a:t>Спасибо за </a:t>
            </a:r>
            <a:r>
              <a:rPr lang="ru-RU" sz="3600" dirty="0" smtClean="0"/>
              <a:t>внимание!</a:t>
            </a:r>
            <a:r>
              <a:rPr lang="ru-RU" sz="3600" dirty="0"/>
              <a:t/>
            </a:r>
            <a:br>
              <a:rPr lang="ru-RU" sz="3600" dirty="0"/>
            </a:br>
            <a:r>
              <a:rPr lang="ru-RU" sz="3600" dirty="0"/>
              <a:t>Будьте </a:t>
            </a:r>
            <a:r>
              <a:rPr lang="ru-RU" sz="3600" dirty="0" smtClean="0"/>
              <a:t>здоровы!</a:t>
            </a:r>
            <a:endParaRPr lang="ru-RU" sz="3600" dirty="0"/>
          </a:p>
        </p:txBody>
      </p:sp>
    </p:spTree>
    <p:extLst>
      <p:ext uri="{BB962C8B-B14F-4D97-AF65-F5344CB8AC3E}">
        <p14:creationId xmlns:p14="http://schemas.microsoft.com/office/powerpoint/2010/main" val="12050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71550" y="44450"/>
            <a:ext cx="7715250" cy="720725"/>
          </a:xfrm>
        </p:spPr>
        <p:txBody>
          <a:bodyPr/>
          <a:lstStyle/>
          <a:p>
            <a:pPr eaLnBrk="1" hangingPunct="1">
              <a:lnSpc>
                <a:spcPct val="90000"/>
              </a:lnSpc>
              <a:defRPr/>
            </a:pPr>
            <a:r>
              <a:rPr lang="ru-RU" sz="2600" dirty="0" smtClean="0"/>
              <a:t>Сведения</a:t>
            </a:r>
            <a:r>
              <a:rPr lang="ru-RU" sz="2400" dirty="0" smtClean="0"/>
              <a:t> по форме ЕФС-1</a:t>
            </a:r>
          </a:p>
        </p:txBody>
      </p:sp>
      <p:sp>
        <p:nvSpPr>
          <p:cNvPr id="2" name="Скругленный прямоугольник 1"/>
          <p:cNvSpPr/>
          <p:nvPr/>
        </p:nvSpPr>
        <p:spPr>
          <a:xfrm>
            <a:off x="395288" y="1046163"/>
            <a:ext cx="1944687" cy="360362"/>
          </a:xfrm>
          <a:prstGeom prst="roundRect">
            <a:avLst/>
          </a:prstGeom>
          <a:solidFill>
            <a:srgbClr val="FF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500" b="1" dirty="0">
                <a:solidFill>
                  <a:schemeClr val="tx1"/>
                </a:solidFill>
              </a:rPr>
              <a:t>форма ЕФС-1</a:t>
            </a:r>
          </a:p>
        </p:txBody>
      </p:sp>
      <p:sp>
        <p:nvSpPr>
          <p:cNvPr id="5" name="Скругленный прямоугольник 4"/>
          <p:cNvSpPr/>
          <p:nvPr/>
        </p:nvSpPr>
        <p:spPr>
          <a:xfrm>
            <a:off x="755650" y="1484313"/>
            <a:ext cx="2087563" cy="360362"/>
          </a:xfrm>
          <a:prstGeom prst="roundRect">
            <a:avLst/>
          </a:prstGeom>
          <a:solidFill>
            <a:srgbClr val="FF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500" b="1" dirty="0">
                <a:solidFill>
                  <a:schemeClr val="tx1"/>
                </a:solidFill>
              </a:rPr>
              <a:t>Титульный лист</a:t>
            </a:r>
          </a:p>
        </p:txBody>
      </p:sp>
      <p:sp>
        <p:nvSpPr>
          <p:cNvPr id="6" name="Скругленный прямоугольник 5"/>
          <p:cNvSpPr/>
          <p:nvPr/>
        </p:nvSpPr>
        <p:spPr>
          <a:xfrm>
            <a:off x="755650" y="1916113"/>
            <a:ext cx="8064500" cy="576262"/>
          </a:xfrm>
          <a:prstGeom prst="roundRect">
            <a:avLst/>
          </a:prstGeom>
          <a:solidFill>
            <a:srgbClr val="FF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b="1" dirty="0">
                <a:solidFill>
                  <a:schemeClr val="tx1"/>
                </a:solidFill>
              </a:rPr>
              <a:t>Раздел 1 «Сведения о трудовой (иной) деятельности, страховом стаже, заработной плате и дополнительных страховых взносах на накопительную пенсию»</a:t>
            </a:r>
          </a:p>
        </p:txBody>
      </p:sp>
      <p:sp>
        <p:nvSpPr>
          <p:cNvPr id="7" name="Скругленный прямоугольник 6"/>
          <p:cNvSpPr/>
          <p:nvPr/>
        </p:nvSpPr>
        <p:spPr>
          <a:xfrm>
            <a:off x="1116013" y="2636838"/>
            <a:ext cx="7704137" cy="576262"/>
          </a:xfrm>
          <a:prstGeom prst="roundRect">
            <a:avLst/>
          </a:prstGeom>
          <a:solidFill>
            <a:srgbClr val="CC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dirty="0">
                <a:solidFill>
                  <a:schemeClr val="tx1"/>
                </a:solidFill>
              </a:rPr>
              <a:t>подраздел 1 раздела 1 «Сведения о трудовой (иной) деятельности, страховом стаже, заработной плате зарегистрированного лица»</a:t>
            </a:r>
          </a:p>
        </p:txBody>
      </p:sp>
      <p:sp>
        <p:nvSpPr>
          <p:cNvPr id="8" name="Скругленный прямоугольник 7"/>
          <p:cNvSpPr/>
          <p:nvPr/>
        </p:nvSpPr>
        <p:spPr>
          <a:xfrm>
            <a:off x="1763713" y="3284538"/>
            <a:ext cx="7056437" cy="360362"/>
          </a:xfrm>
          <a:prstGeom prst="roundRect">
            <a:avLst/>
          </a:prstGeom>
          <a:solidFill>
            <a:srgbClr val="CCE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dirty="0">
                <a:solidFill>
                  <a:schemeClr val="tx1"/>
                </a:solidFill>
              </a:rPr>
              <a:t>подраздел 1.1 «Сведения о трудовой (иной) деятельности»</a:t>
            </a:r>
          </a:p>
        </p:txBody>
      </p:sp>
      <p:sp>
        <p:nvSpPr>
          <p:cNvPr id="9" name="Скругленный прямоугольник 8"/>
          <p:cNvSpPr/>
          <p:nvPr/>
        </p:nvSpPr>
        <p:spPr>
          <a:xfrm>
            <a:off x="1763713" y="3716338"/>
            <a:ext cx="7056437" cy="360362"/>
          </a:xfrm>
          <a:prstGeom prst="roundRect">
            <a:avLst/>
          </a:prstGeom>
          <a:solidFill>
            <a:srgbClr val="CCE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dirty="0">
                <a:solidFill>
                  <a:schemeClr val="tx1"/>
                </a:solidFill>
              </a:rPr>
              <a:t>подраздел 1.2 «Сведения о страховом стаже»</a:t>
            </a:r>
          </a:p>
        </p:txBody>
      </p:sp>
      <p:sp>
        <p:nvSpPr>
          <p:cNvPr id="10" name="Скругленный прямоугольник 9"/>
          <p:cNvSpPr/>
          <p:nvPr/>
        </p:nvSpPr>
        <p:spPr>
          <a:xfrm>
            <a:off x="1763713" y="4149725"/>
            <a:ext cx="7056437" cy="503238"/>
          </a:xfrm>
          <a:prstGeom prst="roundRect">
            <a:avLst/>
          </a:prstGeom>
          <a:solidFill>
            <a:srgbClr val="CCEC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dirty="0">
                <a:solidFill>
                  <a:schemeClr val="tx1"/>
                </a:solidFill>
              </a:rPr>
              <a:t>подраздела 1.3 «Сведения о заработной плате и условиях осуществления деятельности работников государственных (муниципальных) учреждений»</a:t>
            </a:r>
          </a:p>
        </p:txBody>
      </p:sp>
      <p:sp>
        <p:nvSpPr>
          <p:cNvPr id="11" name="Скругленный прямоугольник 10"/>
          <p:cNvSpPr/>
          <p:nvPr/>
        </p:nvSpPr>
        <p:spPr>
          <a:xfrm>
            <a:off x="1116013" y="4797425"/>
            <a:ext cx="7704137" cy="576263"/>
          </a:xfrm>
          <a:prstGeom prst="roundRect">
            <a:avLst/>
          </a:prstGeom>
          <a:solidFill>
            <a:srgbClr val="CC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dirty="0">
                <a:solidFill>
                  <a:schemeClr val="tx1"/>
                </a:solidFill>
              </a:rPr>
              <a:t>подраздел 2 «Основание для отражения данных о периодах работы застрахованного лица в условиях, дающих право на досрочное назначение пенсии…»</a:t>
            </a:r>
          </a:p>
        </p:txBody>
      </p:sp>
      <p:sp>
        <p:nvSpPr>
          <p:cNvPr id="12" name="Скругленный прямоугольник 11"/>
          <p:cNvSpPr/>
          <p:nvPr/>
        </p:nvSpPr>
        <p:spPr>
          <a:xfrm>
            <a:off x="1116013" y="5516563"/>
            <a:ext cx="7704137" cy="576262"/>
          </a:xfrm>
          <a:prstGeom prst="roundRect">
            <a:avLst/>
          </a:prstGeom>
          <a:solidFill>
            <a:srgbClr val="CC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dirty="0">
                <a:solidFill>
                  <a:schemeClr val="tx1"/>
                </a:solidFill>
              </a:rPr>
              <a:t>подраздел 3 «Сведения о застрахованных лицах, за которых перечислены дополнительные страховые взносы на накопительную пенсию и уплачены взносы работодателя»</a:t>
            </a:r>
          </a:p>
        </p:txBody>
      </p:sp>
      <p:sp>
        <p:nvSpPr>
          <p:cNvPr id="13" name="Скругленный прямоугольник 12"/>
          <p:cNvSpPr/>
          <p:nvPr/>
        </p:nvSpPr>
        <p:spPr>
          <a:xfrm>
            <a:off x="755650" y="6165850"/>
            <a:ext cx="8064500" cy="576263"/>
          </a:xfrm>
          <a:prstGeom prst="roundRect">
            <a:avLst/>
          </a:prstGeom>
          <a:solidFill>
            <a:srgbClr val="FFFFC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500" b="1" dirty="0">
                <a:solidFill>
                  <a:schemeClr val="tx1"/>
                </a:solidFill>
              </a:rPr>
              <a:t>Раздел 2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a:t>
            </a:r>
          </a:p>
        </p:txBody>
      </p:sp>
      <p:cxnSp>
        <p:nvCxnSpPr>
          <p:cNvPr id="4" name="Прямая соединительная линия 3"/>
          <p:cNvCxnSpPr/>
          <p:nvPr/>
        </p:nvCxnSpPr>
        <p:spPr>
          <a:xfrm>
            <a:off x="539750" y="1406525"/>
            <a:ext cx="0" cy="5046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13" idx="1"/>
          </p:cNvCxnSpPr>
          <p:nvPr/>
        </p:nvCxnSpPr>
        <p:spPr>
          <a:xfrm>
            <a:off x="539750" y="6453188"/>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39750" y="1700213"/>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539750" y="2205038"/>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900113" y="2492375"/>
            <a:ext cx="0" cy="33131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12" idx="1"/>
          </p:cNvCxnSpPr>
          <p:nvPr/>
        </p:nvCxnSpPr>
        <p:spPr>
          <a:xfrm>
            <a:off x="900113" y="5805488"/>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900113" y="5084763"/>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900113" y="2924175"/>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1547813" y="3213100"/>
            <a:ext cx="0" cy="1160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1547813" y="4365625"/>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547813" y="3933825"/>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1547813" y="3429000"/>
            <a:ext cx="215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5</a:t>
            </a:fld>
            <a:endParaRPr lang="ru-RU"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7"/>
          <p:cNvSpPr>
            <a:spLocks noChangeArrowheads="1"/>
          </p:cNvSpPr>
          <p:nvPr/>
        </p:nvSpPr>
        <p:spPr bwMode="auto">
          <a:xfrm>
            <a:off x="573816" y="6021288"/>
            <a:ext cx="8204228" cy="790849"/>
          </a:xfrm>
          <a:prstGeom prst="flowChartAlternateProcess">
            <a:avLst/>
          </a:prstGeom>
          <a:solidFill>
            <a:srgbClr val="FFFFCC"/>
          </a:solidFill>
          <a:ln w="25400">
            <a:solidFill>
              <a:srgbClr val="FF0000"/>
            </a:solidFill>
            <a:miter lim="800000"/>
            <a:headEnd/>
            <a:tailEnd/>
          </a:ln>
        </p:spPr>
        <p:txBody>
          <a:bodyPr lIns="0" tIns="0" rIns="0" bIns="0" anchor="ctr"/>
          <a:lstStyle/>
          <a:p>
            <a:pPr algn="ctr"/>
            <a:endParaRPr lang="ru-RU" sz="1400" dirty="0" smtClean="0"/>
          </a:p>
          <a:p>
            <a:pPr algn="ctr"/>
            <a:endParaRPr lang="ru-RU" sz="1400" dirty="0"/>
          </a:p>
          <a:p>
            <a:pPr algn="just"/>
            <a:endParaRPr lang="ru-RU" sz="1300" dirty="0" smtClean="0"/>
          </a:p>
          <a:p>
            <a:pPr algn="just"/>
            <a:endParaRPr lang="ru-RU" sz="1300" dirty="0"/>
          </a:p>
          <a:p>
            <a:pPr algn="just"/>
            <a:r>
              <a:rPr lang="ru-RU" sz="1200" dirty="0" smtClean="0"/>
              <a:t>Приказ №2315. При </a:t>
            </a:r>
            <a:r>
              <a:rPr lang="ru-RU" sz="1200" dirty="0"/>
              <a:t>представлении формы ЕФС-1 обязательно должен быть заполнен хотя бы один из разделов и подразделов </a:t>
            </a:r>
            <a:r>
              <a:rPr lang="ru-RU" sz="1200" dirty="0" smtClean="0"/>
              <a:t>формы – код проверки ВС.ЕФС-1.1.7</a:t>
            </a:r>
          </a:p>
          <a:p>
            <a:pPr algn="just"/>
            <a:r>
              <a:rPr lang="ru-RU" sz="1200" dirty="0"/>
              <a:t>В подразделе 1.2 не могут быть представлены данные с разным типом сведений за один и тот же отчетный период на одно и то же застрахованное </a:t>
            </a:r>
            <a:r>
              <a:rPr lang="ru-RU" sz="1200" dirty="0" smtClean="0"/>
              <a:t>лицо – код проверки </a:t>
            </a:r>
            <a:r>
              <a:rPr lang="ru-RU" sz="1200" dirty="0"/>
              <a:t>ВС.ЕФС-1.1.10</a:t>
            </a:r>
          </a:p>
          <a:p>
            <a:pPr algn="just"/>
            <a:endParaRPr lang="ru-RU" sz="1400" dirty="0"/>
          </a:p>
          <a:p>
            <a:pPr algn="ctr"/>
            <a:endParaRPr lang="ru-RU" sz="1400" dirty="0"/>
          </a:p>
          <a:p>
            <a:pPr algn="ctr"/>
            <a:endParaRPr lang="ru-RU" sz="1400" dirty="0"/>
          </a:p>
          <a:p>
            <a:pPr algn="ctr"/>
            <a:endParaRPr lang="ru-RU" sz="1400" b="1" dirty="0"/>
          </a:p>
        </p:txBody>
      </p:sp>
      <p:sp>
        <p:nvSpPr>
          <p:cNvPr id="4098" name="Rectangle 2"/>
          <p:cNvSpPr>
            <a:spLocks noGrp="1" noChangeArrowheads="1"/>
          </p:cNvSpPr>
          <p:nvPr>
            <p:ph type="title" idx="4294967295"/>
          </p:nvPr>
        </p:nvSpPr>
        <p:spPr>
          <a:xfrm>
            <a:off x="971550" y="187325"/>
            <a:ext cx="7715250" cy="720725"/>
          </a:xfrm>
        </p:spPr>
        <p:txBody>
          <a:bodyPr/>
          <a:lstStyle/>
          <a:p>
            <a:pPr eaLnBrk="1" hangingPunct="1">
              <a:lnSpc>
                <a:spcPct val="90000"/>
              </a:lnSpc>
              <a:defRPr/>
            </a:pPr>
            <a:r>
              <a:rPr lang="ru-RU" sz="2600" dirty="0" smtClean="0"/>
              <a:t>Сведения по форме ЕФС-1</a:t>
            </a:r>
            <a:br>
              <a:rPr lang="ru-RU" sz="2600" dirty="0" smtClean="0"/>
            </a:br>
            <a:r>
              <a:rPr lang="ru-RU" sz="2600" dirty="0" smtClean="0"/>
              <a:t>(титульный лист) </a:t>
            </a:r>
          </a:p>
        </p:txBody>
      </p:sp>
      <p:sp>
        <p:nvSpPr>
          <p:cNvPr id="37892" name="TextBox 1"/>
          <p:cNvSpPr txBox="1">
            <a:spLocks noChangeArrowheads="1"/>
          </p:cNvSpPr>
          <p:nvPr/>
        </p:nvSpPr>
        <p:spPr bwMode="auto">
          <a:xfrm>
            <a:off x="2771800" y="1916832"/>
            <a:ext cx="2406493" cy="276999"/>
          </a:xfrm>
          <a:prstGeom prst="rect">
            <a:avLst/>
          </a:prstGeom>
          <a:solidFill>
            <a:srgbClr val="FFFFCC"/>
          </a:solidFill>
          <a:ln w="9525">
            <a:solidFill>
              <a:schemeClr val="tx1"/>
            </a:solidFill>
            <a:miter lim="800000"/>
            <a:headEnd/>
            <a:tailEnd/>
          </a:ln>
        </p:spPr>
        <p:txBody>
          <a:bodyPr wrap="none">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r>
              <a:rPr lang="ru-RU" sz="1200" b="1" dirty="0">
                <a:solidFill>
                  <a:srgbClr val="FF0000"/>
                </a:solidFill>
              </a:rPr>
              <a:t>Регистрационный номер в </a:t>
            </a:r>
            <a:r>
              <a:rPr lang="ru-RU" sz="1200" b="1" dirty="0" smtClean="0">
                <a:solidFill>
                  <a:srgbClr val="FF0000"/>
                </a:solidFill>
              </a:rPr>
              <a:t>СФР</a:t>
            </a:r>
            <a:endParaRPr lang="ru-RU" sz="1200" b="1" dirty="0">
              <a:solidFill>
                <a:srgbClr val="FF0000"/>
              </a:solidFill>
            </a:endParaRPr>
          </a:p>
        </p:txBody>
      </p:sp>
      <p:sp>
        <p:nvSpPr>
          <p:cNvPr id="5" name="TextBox 4"/>
          <p:cNvSpPr txBox="1">
            <a:spLocks noChangeArrowheads="1"/>
          </p:cNvSpPr>
          <p:nvPr/>
        </p:nvSpPr>
        <p:spPr bwMode="auto">
          <a:xfrm>
            <a:off x="8885895" y="6525344"/>
            <a:ext cx="222609" cy="2923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6</a:t>
            </a:fld>
            <a:endParaRPr lang="ru-RU" sz="13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19" y="1052736"/>
            <a:ext cx="4960937" cy="4914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400220" y="4005064"/>
            <a:ext cx="4988550" cy="195694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AutoShape 5"/>
          <p:cNvSpPr>
            <a:spLocks noChangeArrowheads="1"/>
          </p:cNvSpPr>
          <p:nvPr/>
        </p:nvSpPr>
        <p:spPr bwMode="auto">
          <a:xfrm>
            <a:off x="5838813" y="1052736"/>
            <a:ext cx="2909900" cy="1080120"/>
          </a:xfrm>
          <a:prstGeom prst="wedgeRectCallout">
            <a:avLst>
              <a:gd name="adj1" fmla="val -165196"/>
              <a:gd name="adj2" fmla="val 155894"/>
            </a:avLst>
          </a:prstGeom>
          <a:solidFill>
            <a:srgbClr val="FFFFCC"/>
          </a:solidFill>
          <a:ln w="15875" cap="sq">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ru-RU" sz="1400" b="1" dirty="0" smtClean="0">
                <a:solidFill>
                  <a:srgbClr val="000000"/>
                </a:solidFill>
                <a:latin typeface="Times New Roman" panose="02020603050405020304" pitchFamily="18" charset="0"/>
                <a:cs typeface="Times New Roman" panose="02020603050405020304" pitchFamily="18" charset="0"/>
              </a:rPr>
              <a:t>Заполняется основной ОКВЭД </a:t>
            </a:r>
            <a:r>
              <a:rPr lang="ru-RU" sz="1400" dirty="0" smtClean="0">
                <a:solidFill>
                  <a:srgbClr val="000000"/>
                </a:solidFill>
                <a:latin typeface="Times New Roman" panose="02020603050405020304" pitchFamily="18" charset="0"/>
                <a:cs typeface="Times New Roman" panose="02020603050405020304" pitchFamily="18" charset="0"/>
              </a:rPr>
              <a:t>в соответствии с уведомлением СФР о страховом  тарифе на текущий год</a:t>
            </a:r>
            <a:endParaRPr lang="ru-RU" sz="1400" dirty="0">
              <a:solidFill>
                <a:srgbClr val="000000"/>
              </a:solidFill>
              <a:latin typeface="Times New Roman" panose="02020603050405020304" pitchFamily="18" charset="0"/>
              <a:cs typeface="Times New Roman" panose="02020603050405020304" pitchFamily="18" charset="0"/>
            </a:endParaRPr>
          </a:p>
        </p:txBody>
      </p:sp>
      <p:sp>
        <p:nvSpPr>
          <p:cNvPr id="15" name="AutoShape 5"/>
          <p:cNvSpPr>
            <a:spLocks noChangeArrowheads="1"/>
          </p:cNvSpPr>
          <p:nvPr/>
        </p:nvSpPr>
        <p:spPr bwMode="auto">
          <a:xfrm>
            <a:off x="5838564" y="3933056"/>
            <a:ext cx="2909900" cy="1728192"/>
          </a:xfrm>
          <a:prstGeom prst="wedgeRectCallout">
            <a:avLst>
              <a:gd name="adj1" fmla="val -66941"/>
              <a:gd name="adj2" fmla="val 33640"/>
            </a:avLst>
          </a:prstGeom>
          <a:solidFill>
            <a:srgbClr val="FFFFCC"/>
          </a:solidFill>
          <a:ln w="15875" cap="sq">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buClrTx/>
              <a:buFontTx/>
              <a:buNone/>
            </a:pPr>
            <a:r>
              <a:rPr lang="ru-RU" sz="1400" b="1" dirty="0">
                <a:solidFill>
                  <a:srgbClr val="000000"/>
                </a:solidFill>
                <a:latin typeface="Times New Roman" panose="02020603050405020304" pitchFamily="18" charset="0"/>
                <a:cs typeface="Times New Roman" panose="02020603050405020304" pitchFamily="18" charset="0"/>
              </a:rPr>
              <a:t>Не заполняется</a:t>
            </a:r>
            <a:r>
              <a:rPr lang="ru-RU" sz="1400" dirty="0">
                <a:solidFill>
                  <a:srgbClr val="000000"/>
                </a:solidFill>
                <a:latin typeface="Times New Roman" panose="02020603050405020304" pitchFamily="18" charset="0"/>
                <a:cs typeface="Times New Roman" panose="02020603050405020304" pitchFamily="18" charset="0"/>
              </a:rPr>
              <a:t>, кроме случаев, когда </a:t>
            </a:r>
            <a:r>
              <a:rPr lang="ru-RU" sz="1400" dirty="0" smtClean="0">
                <a:solidFill>
                  <a:srgbClr val="000000"/>
                </a:solidFill>
                <a:latin typeface="Times New Roman" panose="02020603050405020304" pitchFamily="18" charset="0"/>
                <a:cs typeface="Times New Roman" panose="02020603050405020304" pitchFamily="18" charset="0"/>
              </a:rPr>
              <a:t>страхователю-правопреемнику </a:t>
            </a:r>
            <a:r>
              <a:rPr lang="ru-RU" sz="1400" dirty="0">
                <a:solidFill>
                  <a:srgbClr val="000000"/>
                </a:solidFill>
                <a:latin typeface="Times New Roman" panose="02020603050405020304" pitchFamily="18" charset="0"/>
                <a:cs typeface="Times New Roman" panose="02020603050405020304" pitchFamily="18" charset="0"/>
              </a:rPr>
              <a:t>необходимо представить сведения по </a:t>
            </a:r>
            <a:r>
              <a:rPr lang="ru-RU" sz="1400" dirty="0" err="1" smtClean="0">
                <a:solidFill>
                  <a:srgbClr val="000000"/>
                </a:solidFill>
                <a:latin typeface="Times New Roman" panose="02020603050405020304" pitchFamily="18" charset="0"/>
                <a:cs typeface="Times New Roman" panose="02020603050405020304" pitchFamily="18" charset="0"/>
              </a:rPr>
              <a:t>правопредшественнику</a:t>
            </a:r>
            <a:r>
              <a:rPr lang="ru-RU" sz="1400" dirty="0" smtClean="0">
                <a:solidFill>
                  <a:srgbClr val="000000"/>
                </a:solidFill>
                <a:latin typeface="Times New Roman" panose="02020603050405020304" pitchFamily="18" charset="0"/>
                <a:cs typeface="Times New Roman" panose="02020603050405020304" pitchFamily="18" charset="0"/>
              </a:rPr>
              <a:t> (реорганизация страхователя, за закрытый филиал)</a:t>
            </a:r>
            <a:endParaRPr lang="ru-RU" sz="1400" dirty="0">
              <a:solidFill>
                <a:srgbClr val="000000"/>
              </a:solidFill>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l="21799" r="14007"/>
          <a:stretch/>
        </p:blipFill>
        <p:spPr>
          <a:xfrm>
            <a:off x="1" y="5997409"/>
            <a:ext cx="531628" cy="773067"/>
          </a:xfrm>
          <a:prstGeom prst="rect">
            <a:avLst/>
          </a:prstGeom>
        </p:spPr>
      </p:pic>
      <p:sp>
        <p:nvSpPr>
          <p:cNvPr id="19" name="AutoShape 5"/>
          <p:cNvSpPr>
            <a:spLocks noChangeArrowheads="1"/>
          </p:cNvSpPr>
          <p:nvPr/>
        </p:nvSpPr>
        <p:spPr bwMode="auto">
          <a:xfrm>
            <a:off x="5868144" y="2411710"/>
            <a:ext cx="2909900" cy="1233314"/>
          </a:xfrm>
          <a:prstGeom prst="wedgeRectCallout">
            <a:avLst>
              <a:gd name="adj1" fmla="val -89229"/>
              <a:gd name="adj2" fmla="val 42138"/>
            </a:avLst>
          </a:prstGeom>
          <a:solidFill>
            <a:srgbClr val="FFFFCC">
              <a:alpha val="0"/>
            </a:srgbClr>
          </a:solidFill>
          <a:ln w="15875" cap="sq">
            <a:solidFill>
              <a:srgbClr val="C00000"/>
            </a:solidFill>
            <a:miter lim="800000"/>
            <a:headEnd/>
            <a:tailEnd/>
          </a:ln>
          <a:effectLs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just" eaLnBrk="1" hangingPunct="1"/>
            <a:r>
              <a:rPr lang="ru-RU" sz="1400" dirty="0" smtClean="0">
                <a:solidFill>
                  <a:srgbClr val="000000"/>
                </a:solidFill>
                <a:latin typeface="Times New Roman" panose="02020603050405020304" pitchFamily="18" charset="0"/>
                <a:cs typeface="Times New Roman" panose="02020603050405020304" pitchFamily="18" charset="0"/>
              </a:rPr>
              <a:t>     Указываются </a:t>
            </a:r>
            <a:r>
              <a:rPr lang="ru-RU" sz="1400" dirty="0">
                <a:solidFill>
                  <a:srgbClr val="000000"/>
                </a:solidFill>
                <a:latin typeface="Times New Roman" panose="02020603050405020304" pitchFamily="18" charset="0"/>
                <a:cs typeface="Times New Roman" panose="02020603050405020304" pitchFamily="18" charset="0"/>
              </a:rPr>
              <a:t>коды категории страхователей - индивидуальных предпринимателей и физических лиц, производящих выплаты физическим лицам</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71550" y="188913"/>
            <a:ext cx="7715250" cy="720725"/>
          </a:xfrm>
        </p:spPr>
        <p:txBody>
          <a:bodyPr/>
          <a:lstStyle/>
          <a:p>
            <a:pPr eaLnBrk="1" hangingPunct="1">
              <a:lnSpc>
                <a:spcPct val="90000"/>
              </a:lnSpc>
              <a:defRPr/>
            </a:pPr>
            <a:r>
              <a:rPr lang="ru-RU" sz="2600" dirty="0"/>
              <a:t>Сведения по форме </a:t>
            </a:r>
            <a:r>
              <a:rPr lang="ru-RU" sz="2600" dirty="0" smtClean="0"/>
              <a:t>ЕФС-1</a:t>
            </a:r>
            <a:br>
              <a:rPr lang="ru-RU" sz="2600" dirty="0" smtClean="0"/>
            </a:br>
            <a:r>
              <a:rPr lang="ru-RU" sz="2600" dirty="0" smtClean="0"/>
              <a:t>Раздел </a:t>
            </a:r>
            <a:r>
              <a:rPr lang="en-US" sz="2600" dirty="0" smtClean="0"/>
              <a:t>1</a:t>
            </a:r>
            <a:r>
              <a:rPr lang="ru-RU" sz="2600" dirty="0" smtClean="0"/>
              <a:t> подраздел 1</a:t>
            </a:r>
          </a:p>
        </p:txBody>
      </p:sp>
      <p:sp>
        <p:nvSpPr>
          <p:cNvPr id="38915" name="AutoShape 4"/>
          <p:cNvSpPr>
            <a:spLocks noChangeArrowheads="1"/>
          </p:cNvSpPr>
          <p:nvPr/>
        </p:nvSpPr>
        <p:spPr bwMode="auto">
          <a:xfrm>
            <a:off x="1906587" y="1623655"/>
            <a:ext cx="5330825" cy="293178"/>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ctr"/>
            <a:r>
              <a:rPr lang="ru-RU" altLang="ru-RU" sz="1600" dirty="0"/>
              <a:t>Данные о зарегистрированном </a:t>
            </a:r>
            <a:r>
              <a:rPr lang="ru-RU" altLang="ru-RU" sz="1600" dirty="0" smtClean="0"/>
              <a:t>лице</a:t>
            </a:r>
            <a:endParaRPr lang="ru-RU" altLang="ru-RU" sz="1600" b="1" dirty="0"/>
          </a:p>
        </p:txBody>
      </p:sp>
      <p:pic>
        <p:nvPicPr>
          <p:cNvPr id="389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4744"/>
            <a:ext cx="8642350" cy="363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AutoShape 4"/>
          <p:cNvSpPr>
            <a:spLocks noChangeArrowheads="1"/>
          </p:cNvSpPr>
          <p:nvPr/>
        </p:nvSpPr>
        <p:spPr bwMode="auto">
          <a:xfrm>
            <a:off x="177799" y="3645024"/>
            <a:ext cx="8861425" cy="2304256"/>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ltLang="ru-RU" sz="1400" dirty="0"/>
              <a:t>Подраздел 1 заполняется отдельно в отношении каждого </a:t>
            </a:r>
            <a:r>
              <a:rPr lang="ru-RU" altLang="ru-RU" sz="1400" dirty="0" smtClean="0"/>
              <a:t>зарегистрированного лица. Анкетные данные должны соответствовать данным Уведомления АДИ-РЕГ (пункт 37 Порядка заполнения формы ЕФС-1)</a:t>
            </a:r>
            <a:endParaRPr lang="ru-RU" altLang="ru-RU" sz="1400" dirty="0"/>
          </a:p>
          <a:p>
            <a:pPr marL="285750" indent="-285750">
              <a:buFont typeface="Arial" panose="020B0604020202020204" pitchFamily="34" charset="0"/>
              <a:buChar char="•"/>
            </a:pPr>
            <a:r>
              <a:rPr lang="ru-RU" altLang="ru-RU" sz="1400" dirty="0" err="1" smtClean="0"/>
              <a:t>СНИЛС</a:t>
            </a:r>
            <a:r>
              <a:rPr lang="ru-RU" altLang="ru-RU" sz="1400" dirty="0" smtClean="0"/>
              <a:t>; </a:t>
            </a:r>
            <a:endParaRPr lang="ru-RU" altLang="ru-RU" sz="1400" dirty="0"/>
          </a:p>
          <a:p>
            <a:pPr marL="285750" indent="-285750">
              <a:buFont typeface="Arial" panose="020B0604020202020204" pitchFamily="34" charset="0"/>
              <a:buChar char="•"/>
            </a:pPr>
            <a:r>
              <a:rPr lang="ru-RU" altLang="ru-RU" sz="1400" dirty="0" smtClean="0"/>
              <a:t>ФИО;</a:t>
            </a:r>
            <a:endParaRPr lang="ru-RU" altLang="ru-RU" sz="1400" dirty="0"/>
          </a:p>
          <a:p>
            <a:pPr marL="285750" indent="-285750">
              <a:buFont typeface="Arial" panose="020B0604020202020204" pitchFamily="34" charset="0"/>
              <a:buChar char="•"/>
            </a:pPr>
            <a:r>
              <a:rPr lang="ru-RU" altLang="ru-RU" sz="1400" dirty="0"/>
              <a:t>Дата </a:t>
            </a:r>
            <a:r>
              <a:rPr lang="ru-RU" altLang="ru-RU" sz="1400" dirty="0" smtClean="0"/>
              <a:t>рождения;</a:t>
            </a:r>
          </a:p>
          <a:p>
            <a:pPr marL="285750" indent="-285750">
              <a:buFont typeface="Arial" panose="020B0604020202020204" pitchFamily="34" charset="0"/>
              <a:buChar char="•"/>
            </a:pPr>
            <a:r>
              <a:rPr lang="ru-RU" altLang="ru-RU" sz="1400" dirty="0" smtClean="0"/>
              <a:t>ИНН;</a:t>
            </a:r>
            <a:endParaRPr lang="ru-RU" altLang="ru-RU" sz="1400" dirty="0"/>
          </a:p>
          <a:p>
            <a:pPr marL="285750" indent="-285750">
              <a:buFont typeface="Arial" panose="020B0604020202020204" pitchFamily="34" charset="0"/>
              <a:buChar char="•"/>
            </a:pPr>
            <a:r>
              <a:rPr lang="ru-RU" altLang="ru-RU" sz="1400" dirty="0" smtClean="0"/>
              <a:t>Код </a:t>
            </a:r>
            <a:r>
              <a:rPr lang="ru-RU" altLang="ru-RU" sz="1400" dirty="0"/>
              <a:t>категории </a:t>
            </a:r>
            <a:r>
              <a:rPr lang="ru-RU" altLang="ru-RU" sz="1400" dirty="0" smtClean="0"/>
              <a:t>ЗЛ – статус зарегистрированного лица (из справочника пункта 38 Порядка заполнения формы ЕФС-1). </a:t>
            </a:r>
            <a:r>
              <a:rPr lang="ru-RU" altLang="ru-RU" sz="1400" dirty="0"/>
              <a:t>Для граждан Российской Федерации  - «</a:t>
            </a:r>
            <a:r>
              <a:rPr lang="ru-RU" altLang="ru-RU" sz="1400" dirty="0" err="1" smtClean="0"/>
              <a:t>ГРФ</a:t>
            </a:r>
            <a:r>
              <a:rPr lang="ru-RU" altLang="ru-RU" sz="1400" dirty="0" smtClean="0"/>
              <a:t>»;</a:t>
            </a:r>
            <a:endParaRPr lang="ru-RU" altLang="ru-RU" sz="1400" dirty="0"/>
          </a:p>
          <a:p>
            <a:pPr marL="285750" indent="-285750">
              <a:buFont typeface="Arial" panose="020B0604020202020204" pitchFamily="34" charset="0"/>
              <a:buChar char="•"/>
            </a:pPr>
            <a:r>
              <a:rPr lang="ru-RU" altLang="ru-RU" sz="1400" dirty="0"/>
              <a:t>Гражданство (код страны). Заполняется в соответствии с Общероссийским классификатором стран мира. Код страны Российской Федерации –  «643»</a:t>
            </a:r>
          </a:p>
          <a:p>
            <a:pPr marL="285750" indent="-285750" eaLnBrk="1" hangingPunct="1">
              <a:lnSpc>
                <a:spcPct val="90000"/>
              </a:lnSpc>
              <a:buFont typeface="Wingdings" pitchFamily="2" charset="2"/>
              <a:buChar char="ü"/>
            </a:pPr>
            <a:endParaRPr lang="ru-RU" altLang="ru-RU" sz="1400" b="1" dirty="0"/>
          </a:p>
        </p:txBody>
      </p:sp>
      <p:sp>
        <p:nvSpPr>
          <p:cNvPr id="7"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7</a:t>
            </a:fld>
            <a:endParaRPr lang="ru-RU" sz="1300" dirty="0"/>
          </a:p>
        </p:txBody>
      </p:sp>
      <p:sp>
        <p:nvSpPr>
          <p:cNvPr id="11" name="AutoShape 7"/>
          <p:cNvSpPr>
            <a:spLocks noChangeArrowheads="1"/>
          </p:cNvSpPr>
          <p:nvPr/>
        </p:nvSpPr>
        <p:spPr bwMode="auto">
          <a:xfrm>
            <a:off x="776231" y="6177649"/>
            <a:ext cx="7416502" cy="503237"/>
          </a:xfrm>
          <a:prstGeom prst="flowChartAlternateProcess">
            <a:avLst/>
          </a:prstGeom>
          <a:solidFill>
            <a:srgbClr val="FFFFCC"/>
          </a:solidFill>
          <a:ln w="25400">
            <a:solidFill>
              <a:srgbClr val="FF0000"/>
            </a:solidFill>
            <a:miter lim="800000"/>
            <a:headEnd/>
            <a:tailEnd/>
          </a:ln>
        </p:spPr>
        <p:txBody>
          <a:bodyPr lIns="0" tIns="0" rIns="0" bIns="0" anchor="ctr"/>
          <a:lstStyle/>
          <a:p>
            <a:pPr algn="ctr"/>
            <a:r>
              <a:rPr lang="ru-RU" sz="1400" b="1" dirty="0"/>
              <a:t>Неверное заполнение реквизитов ведет к отказу </a:t>
            </a:r>
            <a:r>
              <a:rPr lang="ru-RU" sz="1400" b="1" dirty="0" smtClean="0"/>
              <a:t>в приеме сведений</a:t>
            </a:r>
            <a:r>
              <a:rPr lang="ru-RU" sz="1400" b="1" dirty="0"/>
              <a:t>.</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29" y="6093288"/>
            <a:ext cx="719847" cy="671960"/>
          </a:xfrm>
          <a:prstGeom prst="rect">
            <a:avLst/>
          </a:prstGeom>
        </p:spPr>
      </p:pic>
      <p:pic>
        <p:nvPicPr>
          <p:cNvPr id="2" name="Рисунок 1"/>
          <p:cNvPicPr>
            <a:picLocks noChangeAspect="1"/>
          </p:cNvPicPr>
          <p:nvPr/>
        </p:nvPicPr>
        <p:blipFill>
          <a:blip r:embed="rId5"/>
          <a:stretch>
            <a:fillRect/>
          </a:stretch>
        </p:blipFill>
        <p:spPr>
          <a:xfrm>
            <a:off x="177799" y="2170524"/>
            <a:ext cx="8861425" cy="118646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31912" y="188640"/>
            <a:ext cx="7632575" cy="576064"/>
          </a:xfrm>
        </p:spPr>
        <p:txBody>
          <a:bodyPr/>
          <a:lstStyle/>
          <a:p>
            <a:pPr eaLnBrk="1" hangingPunct="1"/>
            <a:r>
              <a:rPr lang="ru-RU" sz="2600" dirty="0" smtClean="0">
                <a:latin typeface="Times New Roman" pitchFamily="18" charset="0"/>
              </a:rPr>
              <a:t>Сведения о трудовой (иной) деятельности</a:t>
            </a:r>
            <a:endParaRPr lang="ru-RU" sz="2600" dirty="0">
              <a:latin typeface="Times New Roman" pitchFamily="18" charset="0"/>
            </a:endParaRPr>
          </a:p>
        </p:txBody>
      </p:sp>
      <p:sp>
        <p:nvSpPr>
          <p:cNvPr id="4102" name="AutoShape 6"/>
          <p:cNvSpPr>
            <a:spLocks noChangeArrowheads="1"/>
          </p:cNvSpPr>
          <p:nvPr/>
        </p:nvSpPr>
        <p:spPr bwMode="auto">
          <a:xfrm>
            <a:off x="265924" y="1052736"/>
            <a:ext cx="8626556" cy="4824536"/>
          </a:xfrm>
          <a:prstGeom prst="roundRect">
            <a:avLst>
              <a:gd name="adj" fmla="val 8736"/>
            </a:avLst>
          </a:prstGeom>
          <a:solidFill>
            <a:srgbClr val="FFFFCC"/>
          </a:solidFill>
          <a:ln w="9525">
            <a:solidFill>
              <a:schemeClr val="tx1"/>
            </a:solidFill>
            <a:miter lim="800000"/>
            <a:headEnd/>
            <a:tailEnd/>
          </a:ln>
          <a:effectLst/>
        </p:spPr>
        <p:txBody>
          <a:bodyPr wrap="square" lIns="36000" tIns="0" rIns="36000" bIns="0" anchor="t" anchorCtr="0">
            <a:noAutofit/>
          </a:bodyPr>
          <a:lstStyle/>
          <a:p>
            <a:pPr marL="87313" algn="just">
              <a:spcAft>
                <a:spcPts val="60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b="1" dirty="0" smtClean="0">
                <a:solidFill>
                  <a:srgbClr val="000000"/>
                </a:solidFill>
                <a:latin typeface="Times New Roman" pitchFamily="16" charset="0"/>
                <a:cs typeface="Times New Roman" pitchFamily="16" charset="0"/>
              </a:rPr>
              <a:t>Подаются </a:t>
            </a:r>
            <a:r>
              <a:rPr lang="ru-RU" sz="1600" b="1" dirty="0">
                <a:solidFill>
                  <a:srgbClr val="000000"/>
                </a:solidFill>
                <a:latin typeface="Times New Roman" pitchFamily="16" charset="0"/>
                <a:cs typeface="Times New Roman" pitchFamily="16" charset="0"/>
              </a:rPr>
              <a:t>в </a:t>
            </a:r>
            <a:r>
              <a:rPr lang="ru-RU" sz="1600" b="1" dirty="0" smtClean="0">
                <a:solidFill>
                  <a:srgbClr val="000000"/>
                </a:solidFill>
                <a:latin typeface="Times New Roman" pitchFamily="16" charset="0"/>
                <a:cs typeface="Times New Roman" pitchFamily="16" charset="0"/>
              </a:rPr>
              <a:t>случае </a:t>
            </a:r>
            <a:r>
              <a:rPr lang="ru-RU" sz="1600" dirty="0" smtClean="0">
                <a:solidFill>
                  <a:srgbClr val="000000"/>
                </a:solidFill>
                <a:latin typeface="Times New Roman" pitchFamily="16" charset="0"/>
                <a:cs typeface="Times New Roman" pitchFamily="16" charset="0"/>
              </a:rPr>
              <a:t>(подпункты 4 и 5 пункта 2 статьи 11 Закона №27-ФЗ):</a:t>
            </a:r>
            <a:endParaRPr lang="ru-RU" sz="1600" b="1" dirty="0">
              <a:solidFill>
                <a:srgbClr val="000000"/>
              </a:solidFill>
              <a:latin typeface="Times New Roman" pitchFamily="16" charset="0"/>
              <a:cs typeface="Times New Roman" pitchFamily="16" charset="0"/>
            </a:endParaRP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заключения или расторжения трудового договора;</a:t>
            </a: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перевода на другую постоянную </a:t>
            </a:r>
            <a:r>
              <a:rPr lang="ru-RU" sz="1600" dirty="0" smtClean="0">
                <a:solidFill>
                  <a:srgbClr val="000000"/>
                </a:solidFill>
                <a:latin typeface="Times New Roman" pitchFamily="16" charset="0"/>
                <a:cs typeface="Times New Roman" pitchFamily="16" charset="0"/>
              </a:rPr>
              <a:t>работу;</a:t>
            </a:r>
            <a:endParaRPr lang="ru-RU" sz="1600" dirty="0">
              <a:solidFill>
                <a:srgbClr val="000000"/>
              </a:solidFill>
              <a:latin typeface="Times New Roman" pitchFamily="16" charset="0"/>
              <a:cs typeface="Times New Roman" pitchFamily="16" charset="0"/>
            </a:endParaRP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a:solidFill>
                  <a:srgbClr val="000000"/>
                </a:solidFill>
                <a:latin typeface="Times New Roman" pitchFamily="16" charset="0"/>
                <a:cs typeface="Times New Roman" pitchFamily="16" charset="0"/>
              </a:rPr>
              <a:t>подачи работником заявления </a:t>
            </a:r>
            <a:r>
              <a:rPr lang="ru-RU" sz="1600" dirty="0" smtClean="0">
                <a:solidFill>
                  <a:srgbClr val="000000"/>
                </a:solidFill>
                <a:latin typeface="Times New Roman" pitchFamily="16" charset="0"/>
                <a:cs typeface="Times New Roman" pitchFamily="16" charset="0"/>
              </a:rPr>
              <a:t>о выборе способа ведения электронной трудовой книжки </a:t>
            </a:r>
            <a:r>
              <a:rPr lang="ru-RU" sz="1600" dirty="0">
                <a:solidFill>
                  <a:srgbClr val="000000"/>
                </a:solidFill>
                <a:latin typeface="Times New Roman" pitchFamily="16" charset="0"/>
                <a:cs typeface="Times New Roman" pitchFamily="16" charset="0"/>
              </a:rPr>
              <a:t>(ЭТК);</a:t>
            </a: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приостановления/возобновления трудового договора с мобилизованным работником;</a:t>
            </a: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заключения </a:t>
            </a:r>
            <a:r>
              <a:rPr lang="ru-RU" sz="1600" dirty="0">
                <a:solidFill>
                  <a:srgbClr val="000000"/>
                </a:solidFill>
                <a:latin typeface="Times New Roman" pitchFamily="16" charset="0"/>
                <a:cs typeface="Times New Roman" pitchFamily="16" charset="0"/>
              </a:rPr>
              <a:t>и расторжения договора гражданско-правового </a:t>
            </a:r>
            <a:r>
              <a:rPr lang="ru-RU" sz="1600" dirty="0" smtClean="0">
                <a:solidFill>
                  <a:srgbClr val="000000"/>
                </a:solidFill>
                <a:latin typeface="Times New Roman" pitchFamily="16" charset="0"/>
                <a:cs typeface="Times New Roman" pitchFamily="16" charset="0"/>
              </a:rPr>
              <a:t>характера.</a:t>
            </a:r>
            <a:endParaRPr lang="ru-RU" sz="1600" dirty="0">
              <a:solidFill>
                <a:srgbClr val="000000"/>
              </a:solidFill>
              <a:latin typeface="Times New Roman" pitchFamily="16" charset="0"/>
              <a:cs typeface="Times New Roman" pitchFamily="16" charset="0"/>
            </a:endParaRPr>
          </a:p>
          <a:p>
            <a:pPr marL="87313" algn="just">
              <a:spcBef>
                <a:spcPts val="1200"/>
              </a:spcBef>
              <a:spcAft>
                <a:spcPts val="600"/>
              </a:spcAft>
              <a:buClrTx/>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b="1" dirty="0" smtClean="0">
                <a:solidFill>
                  <a:srgbClr val="000000"/>
                </a:solidFill>
                <a:latin typeface="Times New Roman" pitchFamily="16" charset="0"/>
                <a:cs typeface="Times New Roman" pitchFamily="16" charset="0"/>
              </a:rPr>
              <a:t>Сроки </a:t>
            </a:r>
            <a:r>
              <a:rPr lang="ru-RU" sz="1600" b="1" dirty="0">
                <a:solidFill>
                  <a:srgbClr val="000000"/>
                </a:solidFill>
                <a:latin typeface="Times New Roman" pitchFamily="16" charset="0"/>
                <a:cs typeface="Times New Roman" pitchFamily="16" charset="0"/>
              </a:rPr>
              <a:t>представления </a:t>
            </a:r>
            <a:r>
              <a:rPr lang="ru-RU" sz="1600" dirty="0" smtClean="0">
                <a:solidFill>
                  <a:srgbClr val="000000"/>
                </a:solidFill>
                <a:latin typeface="Times New Roman" pitchFamily="16" charset="0"/>
                <a:cs typeface="Times New Roman" pitchFamily="16" charset="0"/>
              </a:rPr>
              <a:t>(пункты 5 и 6 </a:t>
            </a:r>
            <a:r>
              <a:rPr lang="ru-RU" sz="1600" dirty="0">
                <a:solidFill>
                  <a:srgbClr val="000000"/>
                </a:solidFill>
                <a:latin typeface="Times New Roman" pitchFamily="16" charset="0"/>
                <a:cs typeface="Times New Roman" pitchFamily="16" charset="0"/>
              </a:rPr>
              <a:t>статьи 11 Закона №27-ФЗ</a:t>
            </a:r>
            <a:r>
              <a:rPr lang="ru-RU" sz="1600" dirty="0" smtClean="0">
                <a:solidFill>
                  <a:srgbClr val="000000"/>
                </a:solidFill>
                <a:latin typeface="Times New Roman" pitchFamily="16" charset="0"/>
                <a:cs typeface="Times New Roman" pitchFamily="16" charset="0"/>
              </a:rPr>
              <a:t>):</a:t>
            </a:r>
            <a:endParaRPr lang="ru-RU" sz="1600" dirty="0">
              <a:solidFill>
                <a:srgbClr val="000000"/>
              </a:solidFill>
              <a:latin typeface="Times New Roman" pitchFamily="16" charset="0"/>
              <a:cs typeface="Times New Roman" pitchFamily="16" charset="0"/>
            </a:endParaRP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При </a:t>
            </a:r>
            <a:r>
              <a:rPr lang="ru-RU" sz="1600" dirty="0">
                <a:solidFill>
                  <a:srgbClr val="000000"/>
                </a:solidFill>
                <a:latin typeface="Times New Roman" pitchFamily="16" charset="0"/>
                <a:cs typeface="Times New Roman" pitchFamily="16" charset="0"/>
              </a:rPr>
              <a:t>приеме на работу </a:t>
            </a:r>
            <a:r>
              <a:rPr lang="ru-RU" sz="1600" dirty="0" smtClean="0">
                <a:solidFill>
                  <a:srgbClr val="000000"/>
                </a:solidFill>
                <a:latin typeface="Times New Roman" pitchFamily="16" charset="0"/>
                <a:cs typeface="Times New Roman" pitchFamily="16" charset="0"/>
              </a:rPr>
              <a:t>(увольнении) – </a:t>
            </a:r>
            <a:r>
              <a:rPr lang="ru-RU" sz="1600" dirty="0">
                <a:solidFill>
                  <a:srgbClr val="C00000"/>
                </a:solidFill>
                <a:latin typeface="Times New Roman" pitchFamily="16" charset="0"/>
                <a:cs typeface="Times New Roman" pitchFamily="16" charset="0"/>
              </a:rPr>
              <a:t>не позднее рабочего дня</a:t>
            </a:r>
            <a:r>
              <a:rPr lang="ru-RU" sz="1600" dirty="0">
                <a:solidFill>
                  <a:srgbClr val="000000"/>
                </a:solidFill>
                <a:latin typeface="Times New Roman" pitchFamily="16" charset="0"/>
                <a:cs typeface="Times New Roman" pitchFamily="16" charset="0"/>
              </a:rPr>
              <a:t>, следующего за днем оформления трудового договора </a:t>
            </a:r>
            <a:r>
              <a:rPr lang="ru-RU" sz="1600" dirty="0" smtClean="0">
                <a:solidFill>
                  <a:srgbClr val="000000"/>
                </a:solidFill>
                <a:latin typeface="Times New Roman" pitchFamily="16" charset="0"/>
                <a:cs typeface="Times New Roman" pitchFamily="16" charset="0"/>
              </a:rPr>
              <a:t>(издания </a:t>
            </a:r>
            <a:r>
              <a:rPr lang="ru-RU" sz="1600" dirty="0">
                <a:solidFill>
                  <a:srgbClr val="000000"/>
                </a:solidFill>
                <a:latin typeface="Times New Roman" pitchFamily="16" charset="0"/>
                <a:cs typeface="Times New Roman" pitchFamily="16" charset="0"/>
              </a:rPr>
              <a:t>приказа об </a:t>
            </a:r>
            <a:r>
              <a:rPr lang="ru-RU" sz="1600" dirty="0" smtClean="0">
                <a:solidFill>
                  <a:srgbClr val="000000"/>
                </a:solidFill>
                <a:latin typeface="Times New Roman" pitchFamily="16" charset="0"/>
                <a:cs typeface="Times New Roman" pitchFamily="16" charset="0"/>
              </a:rPr>
              <a:t>увольнении);</a:t>
            </a:r>
          </a:p>
          <a:p>
            <a:pPr marL="174625" indent="-174625" algn="just">
              <a:spcAft>
                <a:spcPts val="0"/>
              </a:spcAft>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При приостановлении (возобновлении) </a:t>
            </a:r>
            <a:r>
              <a:rPr lang="ru-RU" sz="1600" dirty="0">
                <a:solidFill>
                  <a:srgbClr val="000000"/>
                </a:solidFill>
                <a:latin typeface="Times New Roman" pitchFamily="16" charset="0"/>
                <a:cs typeface="Times New Roman" pitchFamily="16" charset="0"/>
              </a:rPr>
              <a:t>действия трудового договора в соответствии со статье 351.7 ТК </a:t>
            </a:r>
            <a:r>
              <a:rPr lang="ru-RU" sz="1600" dirty="0" smtClean="0">
                <a:solidFill>
                  <a:srgbClr val="000000"/>
                </a:solidFill>
                <a:latin typeface="Times New Roman" pitchFamily="16" charset="0"/>
                <a:cs typeface="Times New Roman" pitchFamily="16" charset="0"/>
              </a:rPr>
              <a:t>РФ - </a:t>
            </a:r>
            <a:r>
              <a:rPr lang="ru-RU" sz="1600" dirty="0">
                <a:solidFill>
                  <a:srgbClr val="C00000"/>
                </a:solidFill>
                <a:latin typeface="Times New Roman" pitchFamily="16" charset="0"/>
                <a:cs typeface="Times New Roman" pitchFamily="16" charset="0"/>
              </a:rPr>
              <a:t>не позднее рабочего дня</a:t>
            </a:r>
            <a:r>
              <a:rPr lang="ru-RU" sz="1600" dirty="0">
                <a:solidFill>
                  <a:srgbClr val="000000"/>
                </a:solidFill>
                <a:latin typeface="Times New Roman" pitchFamily="16" charset="0"/>
                <a:cs typeface="Times New Roman" pitchFamily="16" charset="0"/>
              </a:rPr>
              <a:t>, следующего за днем </a:t>
            </a:r>
            <a:r>
              <a:rPr lang="ru-RU" sz="1600" dirty="0" smtClean="0">
                <a:solidFill>
                  <a:srgbClr val="000000"/>
                </a:solidFill>
                <a:latin typeface="Times New Roman" pitchFamily="16" charset="0"/>
                <a:cs typeface="Times New Roman" pitchFamily="16" charset="0"/>
              </a:rPr>
              <a:t>издания приказа (иного документа), </a:t>
            </a:r>
            <a:r>
              <a:rPr lang="ru-RU" sz="1600" dirty="0" smtClean="0"/>
              <a:t>который </a:t>
            </a:r>
            <a:r>
              <a:rPr lang="ru-RU" sz="1600" smtClean="0"/>
              <a:t>подтверждает приостановление (возобновление) </a:t>
            </a:r>
            <a:r>
              <a:rPr lang="ru-RU" sz="1600" dirty="0"/>
              <a:t>трудовых отношений</a:t>
            </a:r>
            <a:r>
              <a:rPr lang="ru-RU" sz="1600" dirty="0" smtClean="0"/>
              <a:t>.</a:t>
            </a:r>
            <a:endParaRPr lang="ru-RU" sz="1600" dirty="0" smtClean="0">
              <a:solidFill>
                <a:srgbClr val="000000"/>
              </a:solidFill>
              <a:latin typeface="Times New Roman" pitchFamily="16" charset="0"/>
              <a:cs typeface="Times New Roman" pitchFamily="16" charset="0"/>
            </a:endParaRP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При </a:t>
            </a:r>
            <a:r>
              <a:rPr lang="ru-RU" sz="1600" dirty="0">
                <a:solidFill>
                  <a:srgbClr val="000000"/>
                </a:solidFill>
                <a:latin typeface="Times New Roman" pitchFamily="16" charset="0"/>
                <a:cs typeface="Times New Roman" pitchFamily="16" charset="0"/>
              </a:rPr>
              <a:t>заключении </a:t>
            </a:r>
            <a:r>
              <a:rPr lang="ru-RU" sz="1600" dirty="0" smtClean="0">
                <a:solidFill>
                  <a:srgbClr val="000000"/>
                </a:solidFill>
                <a:latin typeface="Times New Roman" pitchFamily="16" charset="0"/>
                <a:cs typeface="Times New Roman" pitchFamily="16" charset="0"/>
              </a:rPr>
              <a:t>(прекращении) </a:t>
            </a:r>
            <a:r>
              <a:rPr lang="ru-RU" sz="1600" dirty="0">
                <a:solidFill>
                  <a:srgbClr val="000000"/>
                </a:solidFill>
                <a:latin typeface="Times New Roman" pitchFamily="16" charset="0"/>
                <a:cs typeface="Times New Roman" pitchFamily="16" charset="0"/>
              </a:rPr>
              <a:t>договора </a:t>
            </a:r>
            <a:r>
              <a:rPr lang="ru-RU" sz="1600" dirty="0" smtClean="0">
                <a:solidFill>
                  <a:srgbClr val="000000"/>
                </a:solidFill>
                <a:latin typeface="Times New Roman" pitchFamily="16" charset="0"/>
                <a:cs typeface="Times New Roman" pitchFamily="16" charset="0"/>
              </a:rPr>
              <a:t>ГПХ</a:t>
            </a:r>
            <a:r>
              <a:rPr lang="ru-RU" sz="1600" dirty="0">
                <a:solidFill>
                  <a:srgbClr val="000000"/>
                </a:solidFill>
                <a:latin typeface="Times New Roman" pitchFamily="16" charset="0"/>
                <a:cs typeface="Times New Roman" pitchFamily="16" charset="0"/>
              </a:rPr>
              <a:t> – </a:t>
            </a:r>
            <a:r>
              <a:rPr lang="ru-RU" sz="1600" dirty="0">
                <a:solidFill>
                  <a:srgbClr val="C00000"/>
                </a:solidFill>
                <a:latin typeface="Times New Roman" pitchFamily="16" charset="0"/>
                <a:cs typeface="Times New Roman" pitchFamily="16" charset="0"/>
              </a:rPr>
              <a:t>не позднее рабочего дня</a:t>
            </a:r>
            <a:r>
              <a:rPr lang="ru-RU" sz="1600" dirty="0">
                <a:solidFill>
                  <a:srgbClr val="000000"/>
                </a:solidFill>
                <a:latin typeface="Times New Roman" pitchFamily="16" charset="0"/>
                <a:cs typeface="Times New Roman" pitchFamily="16" charset="0"/>
              </a:rPr>
              <a:t>, следующего за днем </a:t>
            </a:r>
            <a:r>
              <a:rPr lang="ru-RU" sz="1600" dirty="0" smtClean="0">
                <a:solidFill>
                  <a:srgbClr val="000000"/>
                </a:solidFill>
                <a:latin typeface="Times New Roman" pitchFamily="16" charset="0"/>
                <a:cs typeface="Times New Roman" pitchFamily="16" charset="0"/>
              </a:rPr>
              <a:t>заключения (прекращения) договора;</a:t>
            </a: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dirty="0" smtClean="0">
                <a:solidFill>
                  <a:srgbClr val="000000"/>
                </a:solidFill>
                <a:latin typeface="Times New Roman" pitchFamily="16" charset="0"/>
                <a:cs typeface="Times New Roman" pitchFamily="16" charset="0"/>
              </a:rPr>
              <a:t>При </a:t>
            </a:r>
            <a:r>
              <a:rPr lang="ru-RU" sz="1600" dirty="0">
                <a:solidFill>
                  <a:srgbClr val="000000"/>
                </a:solidFill>
                <a:latin typeface="Times New Roman" pitchFamily="16" charset="0"/>
                <a:cs typeface="Times New Roman" pitchFamily="16" charset="0"/>
              </a:rPr>
              <a:t>иных кадровых мероприятиях –</a:t>
            </a:r>
            <a:r>
              <a:rPr lang="ru-RU" sz="1600" dirty="0" smtClean="0">
                <a:solidFill>
                  <a:srgbClr val="000000"/>
                </a:solidFill>
                <a:latin typeface="Times New Roman" pitchFamily="16" charset="0"/>
                <a:cs typeface="Times New Roman" pitchFamily="16" charset="0"/>
              </a:rPr>
              <a:t> </a:t>
            </a:r>
            <a:r>
              <a:rPr lang="ru-RU" sz="1600" dirty="0" smtClean="0">
                <a:solidFill>
                  <a:srgbClr val="C00000"/>
                </a:solidFill>
                <a:latin typeface="Times New Roman" pitchFamily="16" charset="0"/>
                <a:cs typeface="Times New Roman" pitchFamily="16" charset="0"/>
              </a:rPr>
              <a:t>не </a:t>
            </a:r>
            <a:r>
              <a:rPr lang="ru-RU" sz="1600" dirty="0">
                <a:solidFill>
                  <a:srgbClr val="C00000"/>
                </a:solidFill>
                <a:latin typeface="Times New Roman" pitchFamily="16" charset="0"/>
                <a:cs typeface="Times New Roman" pitchFamily="16" charset="0"/>
              </a:rPr>
              <a:t>позднее </a:t>
            </a:r>
            <a:r>
              <a:rPr lang="ru-RU" sz="1600" dirty="0" smtClean="0">
                <a:solidFill>
                  <a:srgbClr val="C00000"/>
                </a:solidFill>
                <a:latin typeface="Times New Roman" pitchFamily="16" charset="0"/>
                <a:cs typeface="Times New Roman" pitchFamily="16" charset="0"/>
              </a:rPr>
              <a:t>25</a:t>
            </a:r>
            <a:r>
              <a:rPr lang="ru-RU" sz="1600" dirty="0">
                <a:solidFill>
                  <a:srgbClr val="C00000"/>
                </a:solidFill>
                <a:latin typeface="Times New Roman" pitchFamily="16" charset="0"/>
                <a:cs typeface="Times New Roman" pitchFamily="16" charset="0"/>
              </a:rPr>
              <a:t> числа </a:t>
            </a:r>
            <a:r>
              <a:rPr lang="ru-RU" sz="1600" dirty="0" smtClean="0">
                <a:solidFill>
                  <a:srgbClr val="C00000"/>
                </a:solidFill>
                <a:latin typeface="Times New Roman" pitchFamily="16" charset="0"/>
                <a:cs typeface="Times New Roman" pitchFamily="16" charset="0"/>
              </a:rPr>
              <a:t>месяца, следующего за </a:t>
            </a:r>
            <a:r>
              <a:rPr lang="ru-RU" sz="1600" dirty="0">
                <a:solidFill>
                  <a:srgbClr val="C00000"/>
                </a:solidFill>
                <a:latin typeface="Times New Roman" pitchFamily="16" charset="0"/>
                <a:cs typeface="Times New Roman" pitchFamily="16" charset="0"/>
              </a:rPr>
              <a:t>месяцем, </a:t>
            </a:r>
            <a:r>
              <a:rPr lang="ru-RU" sz="1600" dirty="0" smtClean="0">
                <a:solidFill>
                  <a:srgbClr val="C00000"/>
                </a:solidFill>
                <a:latin typeface="Times New Roman" pitchFamily="16" charset="0"/>
                <a:cs typeface="Times New Roman" pitchFamily="16" charset="0"/>
              </a:rPr>
              <a:t/>
            </a:r>
            <a:br>
              <a:rPr lang="ru-RU" sz="1600" dirty="0" smtClean="0">
                <a:solidFill>
                  <a:srgbClr val="C00000"/>
                </a:solidFill>
                <a:latin typeface="Times New Roman" pitchFamily="16" charset="0"/>
                <a:cs typeface="Times New Roman" pitchFamily="16" charset="0"/>
              </a:rPr>
            </a:br>
            <a:r>
              <a:rPr lang="ru-RU" sz="1600" b="1" dirty="0" smtClean="0">
                <a:solidFill>
                  <a:srgbClr val="C00000"/>
                </a:solidFill>
                <a:latin typeface="Times New Roman" pitchFamily="16" charset="0"/>
                <a:cs typeface="Times New Roman" pitchFamily="16" charset="0"/>
              </a:rPr>
              <a:t>в </a:t>
            </a:r>
            <a:r>
              <a:rPr lang="ru-RU" sz="1600" b="1" dirty="0">
                <a:solidFill>
                  <a:srgbClr val="C00000"/>
                </a:solidFill>
                <a:latin typeface="Times New Roman" pitchFamily="16" charset="0"/>
                <a:cs typeface="Times New Roman" pitchFamily="16" charset="0"/>
              </a:rPr>
              <a:t>котором изданы приказ (</a:t>
            </a:r>
            <a:r>
              <a:rPr lang="ru-RU" sz="1600" b="1" dirty="0" smtClean="0">
                <a:solidFill>
                  <a:srgbClr val="C00000"/>
                </a:solidFill>
                <a:latin typeface="Times New Roman" pitchFamily="16" charset="0"/>
                <a:cs typeface="Times New Roman" pitchFamily="16" charset="0"/>
              </a:rPr>
              <a:t>распоряжение),  либо </a:t>
            </a:r>
            <a:r>
              <a:rPr lang="ru-RU" sz="1600" b="1" dirty="0">
                <a:solidFill>
                  <a:srgbClr val="C00000"/>
                </a:solidFill>
                <a:latin typeface="Times New Roman" pitchFamily="16" charset="0"/>
                <a:cs typeface="Times New Roman" pitchFamily="16" charset="0"/>
              </a:rPr>
              <a:t>подано соответствующее </a:t>
            </a:r>
            <a:r>
              <a:rPr lang="ru-RU" sz="1600" b="1" dirty="0" smtClean="0">
                <a:solidFill>
                  <a:srgbClr val="C00000"/>
                </a:solidFill>
                <a:latin typeface="Times New Roman" pitchFamily="16" charset="0"/>
                <a:cs typeface="Times New Roman" pitchFamily="16" charset="0"/>
              </a:rPr>
              <a:t>заявление.</a:t>
            </a:r>
            <a:endParaRPr lang="ru-RU" sz="1600" dirty="0">
              <a:hlinkClick r:id="rId2"/>
            </a:endParaRPr>
          </a:p>
          <a:p>
            <a:pPr marL="174625" indent="-174625" algn="just">
              <a:spcAft>
                <a:spcPts val="0"/>
              </a:spcAft>
              <a:buClrTx/>
              <a:buFont typeface="Arial" panose="020B0604020202020204"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600" dirty="0" smtClean="0">
              <a:solidFill>
                <a:srgbClr val="000000"/>
              </a:solidFill>
              <a:latin typeface="Times New Roman" pitchFamily="16" charset="0"/>
              <a:cs typeface="Times New Roman" pitchFamily="16" charset="0"/>
            </a:endParaRPr>
          </a:p>
        </p:txBody>
      </p:sp>
      <p:sp>
        <p:nvSpPr>
          <p:cNvPr id="5"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8</a:t>
            </a:fld>
            <a:endParaRPr lang="ru-RU" sz="1300" dirty="0"/>
          </a:p>
        </p:txBody>
      </p:sp>
      <p:sp>
        <p:nvSpPr>
          <p:cNvPr id="6" name="AutoShape 7"/>
          <p:cNvSpPr>
            <a:spLocks noChangeArrowheads="1"/>
          </p:cNvSpPr>
          <p:nvPr/>
        </p:nvSpPr>
        <p:spPr bwMode="auto">
          <a:xfrm>
            <a:off x="885038" y="6021288"/>
            <a:ext cx="7416502" cy="504057"/>
          </a:xfrm>
          <a:prstGeom prst="flowChartAlternateProcess">
            <a:avLst/>
          </a:prstGeom>
          <a:solidFill>
            <a:srgbClr val="FFFFCC"/>
          </a:solidFill>
          <a:ln w="25400">
            <a:solidFill>
              <a:srgbClr val="FF0000"/>
            </a:solidFill>
            <a:miter lim="800000"/>
            <a:headEnd/>
            <a:tailEnd/>
          </a:ln>
        </p:spPr>
        <p:txBody>
          <a:bodyPr lIns="0" tIns="0" rIns="0" bIns="0" anchor="ctr"/>
          <a:lstStyle/>
          <a:p>
            <a:pPr algn="ctr"/>
            <a:r>
              <a:rPr lang="ru-RU" sz="1400" b="1" dirty="0"/>
              <a:t>Контроль за сроком </a:t>
            </a:r>
            <a:r>
              <a:rPr lang="ru-RU" sz="1400" b="1" dirty="0" smtClean="0"/>
              <a:t>представления. </a:t>
            </a:r>
            <a:endParaRPr lang="ru-RU" sz="1400" b="1"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07" y="6021289"/>
            <a:ext cx="720031" cy="672132"/>
          </a:xfrm>
          <a:prstGeom prst="rect">
            <a:avLst/>
          </a:prstGeom>
        </p:spPr>
      </p:pic>
    </p:spTree>
    <p:extLst>
      <p:ext uri="{BB962C8B-B14F-4D97-AF65-F5344CB8AC3E}">
        <p14:creationId xmlns:p14="http://schemas.microsoft.com/office/powerpoint/2010/main" val="2427039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971550" y="188913"/>
            <a:ext cx="7715250" cy="720725"/>
          </a:xfrm>
        </p:spPr>
        <p:txBody>
          <a:bodyPr/>
          <a:lstStyle/>
          <a:p>
            <a:pPr eaLnBrk="1" hangingPunct="1">
              <a:lnSpc>
                <a:spcPct val="90000"/>
              </a:lnSpc>
              <a:defRPr/>
            </a:pPr>
            <a:r>
              <a:rPr lang="ru-RU" sz="2400" dirty="0"/>
              <a:t>Сведения по форме ЕФС-1</a:t>
            </a:r>
            <a:r>
              <a:rPr lang="ru-RU" sz="2400" dirty="0" smtClean="0"/>
              <a:t/>
            </a:r>
            <a:br>
              <a:rPr lang="ru-RU" sz="2400" dirty="0" smtClean="0"/>
            </a:br>
            <a:r>
              <a:rPr lang="ru-RU" sz="2400" dirty="0" smtClean="0"/>
              <a:t>Раздел </a:t>
            </a:r>
            <a:r>
              <a:rPr lang="en-US" sz="2400" dirty="0" smtClean="0"/>
              <a:t>1</a:t>
            </a:r>
            <a:r>
              <a:rPr lang="ru-RU" sz="2400" dirty="0" smtClean="0"/>
              <a:t> подраздел 1.1</a:t>
            </a:r>
          </a:p>
        </p:txBody>
      </p:sp>
      <p:sp>
        <p:nvSpPr>
          <p:cNvPr id="39939" name="AutoShape 4"/>
          <p:cNvSpPr>
            <a:spLocks noChangeArrowheads="1"/>
          </p:cNvSpPr>
          <p:nvPr/>
        </p:nvSpPr>
        <p:spPr bwMode="auto">
          <a:xfrm>
            <a:off x="1691679" y="1077912"/>
            <a:ext cx="6264697" cy="555591"/>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lgn="just"/>
            <a:r>
              <a:rPr lang="ru-RU" altLang="ru-RU" dirty="0"/>
              <a:t> </a:t>
            </a:r>
            <a:r>
              <a:rPr lang="ru-RU" altLang="ru-RU" dirty="0" smtClean="0"/>
              <a:t>                Пункт 45 раздела </a:t>
            </a:r>
            <a:r>
              <a:rPr lang="en-US" altLang="ru-RU" dirty="0" smtClean="0"/>
              <a:t>IV </a:t>
            </a:r>
            <a:r>
              <a:rPr lang="ru-RU" altLang="ru-RU" dirty="0" smtClean="0"/>
              <a:t>Приказа №2281</a:t>
            </a:r>
            <a:endParaRPr lang="ru-RU" altLang="ru-RU" dirty="0"/>
          </a:p>
        </p:txBody>
      </p:sp>
      <p:sp>
        <p:nvSpPr>
          <p:cNvPr id="11" name="AutoShape 4"/>
          <p:cNvSpPr>
            <a:spLocks noChangeArrowheads="1"/>
          </p:cNvSpPr>
          <p:nvPr/>
        </p:nvSpPr>
        <p:spPr bwMode="auto">
          <a:xfrm>
            <a:off x="257729" y="3717031"/>
            <a:ext cx="8706644" cy="2904431"/>
          </a:xfrm>
          <a:prstGeom prst="roundRect">
            <a:avLst>
              <a:gd name="adj" fmla="val 9458"/>
            </a:avLst>
          </a:prstGeom>
          <a:solidFill>
            <a:srgbClr val="FFFFCC">
              <a:alpha val="59999"/>
            </a:srgbClr>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sz="1600" dirty="0" smtClean="0"/>
              <a:t>В </a:t>
            </a:r>
            <a:r>
              <a:rPr lang="ru-RU" sz="1600" dirty="0"/>
              <a:t>графе 5 «Трудовая функция (должность, профессия, специальность, квалификация, конкретный вид поручаемой работы), структурное подразделение» </a:t>
            </a:r>
            <a:r>
              <a:rPr lang="ru-RU" sz="1600" dirty="0" smtClean="0"/>
              <a:t>для трудовых договоров также </a:t>
            </a:r>
            <a:r>
              <a:rPr lang="ru-RU" sz="1600" dirty="0"/>
              <a:t>указывается одно из следующих значений в соответствии с видом договора</a:t>
            </a:r>
            <a:r>
              <a:rPr lang="ru-RU" sz="1600" dirty="0" smtClean="0"/>
              <a:t>:</a:t>
            </a:r>
          </a:p>
          <a:p>
            <a:r>
              <a:rPr lang="ru-RU" sz="1600" dirty="0" smtClean="0">
                <a:solidFill>
                  <a:srgbClr val="FF0000"/>
                </a:solidFill>
              </a:rPr>
              <a:t>"</a:t>
            </a:r>
            <a:r>
              <a:rPr lang="ru-RU" sz="1600" dirty="0">
                <a:solidFill>
                  <a:srgbClr val="FF0000"/>
                </a:solidFill>
              </a:rPr>
              <a:t>0" - бессрочный трудовой договор;</a:t>
            </a:r>
          </a:p>
          <a:p>
            <a:r>
              <a:rPr lang="ru-RU" sz="1600" dirty="0"/>
              <a:t>"0.1" - срочный трудовой договор, заключаемый на срок до 6 месяцев;</a:t>
            </a:r>
          </a:p>
          <a:p>
            <a:r>
              <a:rPr lang="ru-RU" sz="1600" dirty="0"/>
              <a:t>"0.2" - срочный трудовой договор, заключаемый на срок более 6 месяцев;</a:t>
            </a:r>
          </a:p>
          <a:p>
            <a:r>
              <a:rPr lang="ru-RU" sz="1600" dirty="0">
                <a:solidFill>
                  <a:srgbClr val="FF0000"/>
                </a:solidFill>
              </a:rPr>
              <a:t>"1" - трудовой договор по совместительству;</a:t>
            </a:r>
          </a:p>
          <a:p>
            <a:r>
              <a:rPr lang="ru-RU" sz="1600" dirty="0"/>
              <a:t>"1.1" - трудовой договор по совместительству, заключаемый на срок до 6 месяцев;</a:t>
            </a:r>
          </a:p>
          <a:p>
            <a:r>
              <a:rPr lang="ru-RU" sz="1600" dirty="0"/>
              <a:t>"1.2" - трудовой договор по совместительству, заключаемый на срок более 6 месяцев</a:t>
            </a:r>
            <a:r>
              <a:rPr lang="ru-RU" sz="1600" dirty="0" smtClean="0"/>
              <a:t>.</a:t>
            </a:r>
          </a:p>
          <a:p>
            <a:endParaRPr lang="ru-RU" sz="1600" dirty="0" smtClean="0"/>
          </a:p>
          <a:p>
            <a:r>
              <a:rPr lang="ru-RU" sz="1600" dirty="0" smtClean="0"/>
              <a:t>                  Графа 5 заполняется только по трудовому договору.</a:t>
            </a:r>
            <a:endParaRPr lang="ru-RU" sz="1600" dirty="0"/>
          </a:p>
          <a:p>
            <a:pPr algn="just"/>
            <a:endParaRPr lang="ru-RU" altLang="ru-R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73" b="-1573"/>
          <a:stretch/>
        </p:blipFill>
        <p:spPr bwMode="auto">
          <a:xfrm>
            <a:off x="251520" y="1872000"/>
            <a:ext cx="8610033" cy="1728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608" y="6111671"/>
            <a:ext cx="504056" cy="470524"/>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3108508"/>
            <a:ext cx="504056" cy="470524"/>
          </a:xfrm>
          <a:prstGeom prst="rect">
            <a:avLst/>
          </a:prstGeom>
        </p:spPr>
      </p:pic>
      <p:sp>
        <p:nvSpPr>
          <p:cNvPr id="7" name="TextBox 4"/>
          <p:cNvSpPr txBox="1">
            <a:spLocks noChangeArrowheads="1"/>
          </p:cNvSpPr>
          <p:nvPr/>
        </p:nvSpPr>
        <p:spPr bwMode="auto">
          <a:xfrm>
            <a:off x="8748713" y="6475413"/>
            <a:ext cx="360362" cy="2921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Times New Roman" pitchFamily="18" charset="0"/>
                <a:cs typeface="Times New Roman" pitchFamily="18" charset="0"/>
              </a:defRPr>
            </a:lvl1pPr>
            <a:lvl2pPr marL="742950" indent="-285750">
              <a:defRPr>
                <a:solidFill>
                  <a:schemeClr val="tx1"/>
                </a:solidFill>
                <a:latin typeface="Times New Roman" pitchFamily="18" charset="0"/>
                <a:cs typeface="Times New Roman" pitchFamily="18" charset="0"/>
              </a:defRPr>
            </a:lvl2pPr>
            <a:lvl3pPr marL="1143000" indent="-228600">
              <a:defRPr>
                <a:solidFill>
                  <a:schemeClr val="tx1"/>
                </a:solidFill>
                <a:latin typeface="Times New Roman" pitchFamily="18" charset="0"/>
                <a:cs typeface="Times New Roman" pitchFamily="18" charset="0"/>
              </a:defRPr>
            </a:lvl3pPr>
            <a:lvl4pPr marL="1600200" indent="-228600">
              <a:defRPr>
                <a:solidFill>
                  <a:schemeClr val="tx1"/>
                </a:solidFill>
                <a:latin typeface="Times New Roman" pitchFamily="18" charset="0"/>
                <a:cs typeface="Times New Roman" pitchFamily="18" charset="0"/>
              </a:defRPr>
            </a:lvl4pPr>
            <a:lvl5pPr marL="2057400" indent="-22860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a:fld id="{F845BA63-4B7B-48F9-84AB-C1298AB56872}" type="slidenum">
              <a:rPr lang="ru-RU" sz="1300" smtClean="0"/>
              <a:pPr algn="ctr"/>
              <a:t>9</a:t>
            </a:fld>
            <a:endParaRPr lang="ru-RU" sz="1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a:spPr>
      <a:bodyPr anchor="ctr" anchorCtr="0">
        <a:spAutoFit/>
      </a:bodyPr>
      <a:lstStyle>
        <a:defPPr algn="ctr">
          <a:defRPr sz="1300" smtClean="0"/>
        </a:defPPr>
      </a:lstStyle>
    </a:tx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31386</TotalTime>
  <Words>5228</Words>
  <Application>Microsoft Office PowerPoint</Application>
  <PresentationFormat>Экран (4:3)</PresentationFormat>
  <Paragraphs>467</Paragraphs>
  <Slides>43</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Оформление по умолчанию</vt:lpstr>
      <vt:lpstr>Как сдавать отчётность по персонифицированному учёту в СФР без ошибок</vt:lpstr>
      <vt:lpstr>Законодательство</vt:lpstr>
      <vt:lpstr>Законодательство</vt:lpstr>
      <vt:lpstr>Представление сведений для индивидуального (персонифицированного) учета</vt:lpstr>
      <vt:lpstr>Сведения по форме ЕФС-1</vt:lpstr>
      <vt:lpstr>Сведения по форме ЕФС-1 (титульный лист) </vt:lpstr>
      <vt:lpstr>Сведения по форме ЕФС-1 Раздел 1 подраздел 1</vt:lpstr>
      <vt:lpstr>Сведения о трудовой (иной) деятельности</vt:lpstr>
      <vt:lpstr>Сведения по форме ЕФС-1 Раздел 1 подраздел 1.1</vt:lpstr>
      <vt:lpstr>Сведения по форме ЕФС-1 Раздел 1 подраздел 1.1 </vt:lpstr>
      <vt:lpstr>Презентация PowerPoint</vt:lpstr>
      <vt:lpstr>Сведения по форме ЕФС-1 Раздел 1 подраздел 1.1 </vt:lpstr>
      <vt:lpstr>Трудовой кодекс Российской Федерации</vt:lpstr>
      <vt:lpstr>Презентация PowerPoint</vt:lpstr>
      <vt:lpstr>Презентация PowerPoint</vt:lpstr>
      <vt:lpstr>Сведения о трудовой (иной) деятельности</vt:lpstr>
      <vt:lpstr>Срок представления сведений о страховом стаже</vt:lpstr>
      <vt:lpstr>Сведения о страховом стаже</vt:lpstr>
      <vt:lpstr>Сведения о страховом стаже.         Сведения с особыми климатическим условиями (ОКУ)</vt:lpstr>
      <vt:lpstr>Сведения о страховом стаже (графы 11 и 12)</vt:lpstr>
      <vt:lpstr>Сведения о страховом стаже в текущем году (назначение пенсии)</vt:lpstr>
      <vt:lpstr>Сведения о страховом стаже в текущем году (назначение выплат по ОСС)</vt:lpstr>
      <vt:lpstr>Сведения по форме ЕФС-1 Раздел 1 подраздел 1</vt:lpstr>
      <vt:lpstr>Презентация PowerPoint</vt:lpstr>
      <vt:lpstr>Сведения по форме ЕФС-1 Раздел 1 подраздел 1.2</vt:lpstr>
      <vt:lpstr>Презентация PowerPoint</vt:lpstr>
      <vt:lpstr>Презентация PowerPoint</vt:lpstr>
      <vt:lpstr>О порядке заполнения Расчета по страховым взносам</vt:lpstr>
      <vt:lpstr>О порядке заполнения Расчета по страховым взносам</vt:lpstr>
      <vt:lpstr>Уведомление и протокол проверки</vt:lpstr>
      <vt:lpstr>Работа со страхователями в Отделении СФР по Пермскому краю</vt:lpstr>
      <vt:lpstr>Презентация PowerPoint</vt:lpstr>
      <vt:lpstr>В настоящий момент направляются  уведомления с протоколами</vt:lpstr>
      <vt:lpstr>В настоящий момент направляются  уведомления с протоколами</vt:lpstr>
      <vt:lpstr>В настоящий момент направляются  уведомления с протоколами</vt:lpstr>
      <vt:lpstr>Финансовые санкции Закон №27-ФЗ</vt:lpstr>
      <vt:lpstr>Важно</vt:lpstr>
      <vt:lpstr>Презентация PowerPoint</vt:lpstr>
      <vt:lpstr>  Предварительная запись страхователя на приём в СФР </vt:lpstr>
      <vt:lpstr>Единый номер -  8(342) 249-20-02</vt:lpstr>
      <vt:lpstr>Презентация PowerPoint</vt:lpstr>
      <vt:lpstr>Презентация PowerPoint</vt:lpstr>
      <vt:lpstr>Спасибо за внимание! Будьте здоровы!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документов с помощью программного обеспечения  «Подготовка корреспонденции для отправки страхователям»</dc:title>
  <dc:creator>069-10016</dc:creator>
  <cp:lastModifiedBy>Мальцева Софья Валерьевна</cp:lastModifiedBy>
  <cp:revision>1465</cp:revision>
  <cp:lastPrinted>2025-03-03T11:37:04Z</cp:lastPrinted>
  <dcterms:created xsi:type="dcterms:W3CDTF">2017-11-21T09:21:34Z</dcterms:created>
  <dcterms:modified xsi:type="dcterms:W3CDTF">2025-05-12T12:38:11Z</dcterms:modified>
</cp:coreProperties>
</file>