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94" r:id="rId4"/>
    <p:sldId id="295" r:id="rId5"/>
    <p:sldId id="293" r:id="rId6"/>
    <p:sldId id="297" r:id="rId7"/>
    <p:sldId id="296" r:id="rId8"/>
    <p:sldId id="298" r:id="rId9"/>
    <p:sldId id="300" r:id="rId10"/>
    <p:sldId id="301" r:id="rId11"/>
    <p:sldId id="302" r:id="rId12"/>
    <p:sldId id="303" r:id="rId13"/>
    <p:sldId id="304" r:id="rId14"/>
    <p:sldId id="306" r:id="rId15"/>
    <p:sldId id="317" r:id="rId16"/>
    <p:sldId id="316" r:id="rId17"/>
    <p:sldId id="308" r:id="rId18"/>
    <p:sldId id="307" r:id="rId19"/>
    <p:sldId id="312" r:id="rId20"/>
    <p:sldId id="313" r:id="rId21"/>
    <p:sldId id="314" r:id="rId22"/>
    <p:sldId id="311" r:id="rId23"/>
    <p:sldId id="315" r:id="rId24"/>
    <p:sldId id="305" r:id="rId25"/>
  </p:sldIdLst>
  <p:sldSz cx="9144000" cy="5143500" type="screen16x9"/>
  <p:notesSz cx="6797675" cy="9928225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83991" autoAdjust="0"/>
  </p:normalViewPr>
  <p:slideViewPr>
    <p:cSldViewPr showGuides="1">
      <p:cViewPr varScale="1">
        <p:scale>
          <a:sx n="120" d="100"/>
          <a:sy n="120" d="100"/>
        </p:scale>
        <p:origin x="-63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8075B-FB7D-4D39-A524-0C122DDFD98F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0C4A-2F84-4447-8594-374E209D0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5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2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0C4A-2F84-4447-8594-374E209D0D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9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9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9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3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6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4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3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ECA-10D0-47E6-B996-20E24F12989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577B-2972-4073-BF91-41EDB78B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5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555" y="1779662"/>
            <a:ext cx="8385909" cy="144016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контролировать свой индивидуальный лицевой счет в СФР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92080" y="4443958"/>
            <a:ext cx="3600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38375" indent="-2238375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Мальцева Софья Валерьевна </a:t>
            </a:r>
          </a:p>
        </p:txBody>
      </p:sp>
    </p:spTree>
    <p:extLst>
      <p:ext uri="{BB962C8B-B14F-4D97-AF65-F5344CB8AC3E}">
        <p14:creationId xmlns:p14="http://schemas.microsoft.com/office/powerpoint/2010/main" val="42632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о стаже, заработке и взносах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4401" y="699542"/>
            <a:ext cx="4077559" cy="1656184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отражается в разделах 1 и 2: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1 – информация с 1 января 2015 г.,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ИПК за периоды до 2015 г.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2 – информация до 2015 г.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в этих разделах не зависит от факта получения пенсии.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5" y="2499742"/>
            <a:ext cx="4104455" cy="2448272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о страховом стаже за текущий год отражаются форме СЗИ-ИЛС в следующем году по состоянию на 1 апреля.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выплатах (заработной плате) и страховых взносах в текущем году отражается поквартально (например,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данные отображаются по состоянию на 1 июля).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71" y="645535"/>
            <a:ext cx="4545713" cy="4302479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24328" y="3219822"/>
            <a:ext cx="1296144" cy="360040"/>
          </a:xfrm>
          <a:prstGeom prst="rect">
            <a:avLst/>
          </a:prstGeom>
          <a:solidFill>
            <a:srgbClr val="FFFF00">
              <a:alpha val="56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о стаже, заработке и взносах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1" y="1851670"/>
            <a:ext cx="3769973" cy="1128649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9" y="3071031"/>
            <a:ext cx="3767295" cy="2008563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75336"/>
            <a:ext cx="4832021" cy="269311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5826"/>
            <a:ext cx="4104456" cy="2814196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9912" y="3432904"/>
            <a:ext cx="1296144" cy="360040"/>
          </a:xfrm>
          <a:prstGeom prst="rect">
            <a:avLst/>
          </a:prstGeom>
          <a:solidFill>
            <a:srgbClr val="FFFF00">
              <a:alpha val="56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401" y="627534"/>
            <a:ext cx="8909581" cy="108012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Информация:  до 2015 г.: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информация о стаже до 2015 г.;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информация о заработной плате за 2000-2001 гг.;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информация о расчетном пенсионном капитале 2002-2014 гг.</a:t>
            </a:r>
          </a:p>
        </p:txBody>
      </p:sp>
    </p:spTree>
    <p:extLst>
      <p:ext uri="{BB962C8B-B14F-4D97-AF65-F5344CB8AC3E}">
        <p14:creationId xmlns:p14="http://schemas.microsoft.com/office/powerpoint/2010/main" val="3894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 средствах пенсионных накоплений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209" y="699542"/>
            <a:ext cx="8909581" cy="1584176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отражается в разделе 3 или разделе 4 сведения о средствах пенсионных накоплениях в зависимости от выбора страховщика застрахованным лицом: Социальный фонд России или Негосударственный пенсионный фонд (НПФ). Информация идентичная.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выборе НПФ в разделе 4 отражается только та информация о средствах, которые еще не передана в НПФ. Для получения полной информации о средствах пенсионных накоплений необходимо обращается в выбранный НПФ.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17" y="2427734"/>
            <a:ext cx="6306764" cy="2603496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80312" y="3075806"/>
            <a:ext cx="1296144" cy="360040"/>
          </a:xfrm>
          <a:prstGeom prst="rect">
            <a:avLst/>
          </a:prstGeom>
          <a:solidFill>
            <a:srgbClr val="FFFF00">
              <a:alpha val="56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Контроль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 назначенной пенсии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209" y="699542"/>
            <a:ext cx="8909581" cy="36004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установленных пенсиях отражается в разделе 5.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/>
          <a:stretch/>
        </p:blipFill>
        <p:spPr bwMode="auto">
          <a:xfrm>
            <a:off x="414920" y="1121834"/>
            <a:ext cx="8314160" cy="2488141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0" y="3593674"/>
            <a:ext cx="8314160" cy="1488006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0519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зарплата растет, 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ИПК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уменьшается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4714" y="699542"/>
            <a:ext cx="8909581" cy="432048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7188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статьи 15 Федерального закона от 28.12.2013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400-ФЗ «О страховых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пенсиях»: величина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пенсионного коэффициента (далее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определяется за каждый календарный год, начиная с 01.01.2015, с учетом ежегодных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начислений страховых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взносов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СФР по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</a:t>
            </a:r>
            <a:r>
              <a:rPr lang="ru-RU" b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НСВ</a:t>
            </a:r>
            <a:r>
              <a:rPr lang="ru-RU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x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indent="357188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ИПК</a:t>
            </a:r>
            <a:r>
              <a:rPr lang="ru-RU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индивидуальный пенсионный коэффициент, определяемый за каждый календарный год начиная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января 2015 года с учетом ежегодных отчислений страховых взносов в Фонд в соответствии с законодательством Российской Федерации о налогах и сборах и законодательством Российской Федерации об обязательном социальном страховании;</a:t>
            </a:r>
          </a:p>
          <a:p>
            <a:pPr indent="357188" algn="just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год,i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сумма страховых взносов на страховую пенсию по старости в размере, рассчитываемом исходя из индивидуальной части тарифа страховых взносов на финансирование страховой пенсии по старости, начисленных (для лиц, указанных в части 3 статьи 13 настоящего Федерального закона, уплаченных) за соответствующий календарный год за застрахованное лицо в соответствии с законодательством Российской Федерации о налогах и сборах и законодательством Российской Федерации об обязательном социальном страховании;</a:t>
            </a:r>
          </a:p>
          <a:p>
            <a:pPr indent="357188" algn="just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НСВ</a:t>
            </a:r>
            <a:r>
              <a:rPr lang="ru-RU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год,i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нормативный размер страховых взносов на страховую пенсию по старости, рассчитываемый как произведение максимального тарифа отчислений на страховую пенсию по старости в размере, эквивалентном индивидуальной части тарифа страховых взносов на финансирование страховой пенсии по старости, и предельной величины базы для начисления страховых взносов в Фонд за соответствующий календарный год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0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 расчета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ИПК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5" y="1707654"/>
            <a:ext cx="8750050" cy="2700518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7714" y="915566"/>
            <a:ext cx="489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ИПК</a:t>
            </a:r>
            <a:r>
              <a:rPr lang="ru-RU" sz="28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ru-RU" sz="2800" b="1" baseline="-25000" dirty="0" err="1">
                <a:latin typeface="Times New Roman" pitchFamily="18" charset="0"/>
                <a:cs typeface="Times New Roman" pitchFamily="18" charset="0"/>
              </a:rPr>
              <a:t>год,i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НСВ</a:t>
            </a:r>
            <a:r>
              <a:rPr lang="ru-RU" sz="2800" b="1" baseline="-25000" dirty="0" err="1">
                <a:latin typeface="Times New Roman" pitchFamily="18" charset="0"/>
                <a:cs typeface="Times New Roman" pitchFamily="18" charset="0"/>
              </a:rPr>
              <a:t>год,i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x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Электронная трудовая книжка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209" y="699542"/>
            <a:ext cx="8909581" cy="432048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7188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трудовая книжка – сведения о трудовой деятельности введена с 01.01.2020  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всех работающих граждан переход к новому формату сведений о трудовой деятельности добровольный и осуществляется только с согласия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трудовой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книжки:</a:t>
            </a:r>
          </a:p>
          <a:p>
            <a:pPr marL="357188" indent="-357188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Удобный и быстрый доступ работников к информации о трудовой деятельности.</a:t>
            </a:r>
          </a:p>
          <a:p>
            <a:pPr marL="357188" indent="-357188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Минимизация ошибочных, неточных и недостоверных сведений о трудовой деятельности.</a:t>
            </a:r>
          </a:p>
          <a:p>
            <a:pPr marL="357188" indent="-357188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возможности дистанционного трудоустройства.</a:t>
            </a:r>
          </a:p>
          <a:p>
            <a:pPr marL="357188" indent="-357188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издержек работодателей на приобретение, ведение и хранение бумажных трудовых книжек.</a:t>
            </a:r>
          </a:p>
          <a:p>
            <a:pPr marL="357188" indent="-357188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данных электронной трудовой книжки для получения государственных услуг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7188" algn="just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запись в Электронной трудовой книжке – действующая запись из бумажной трудовой книжки по состоянию на 01.01.2020 г.</a:t>
            </a:r>
          </a:p>
          <a:p>
            <a:pPr indent="357188" algn="just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лица, кто впервые устроился на работу в 2021 г. и позднее, все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периодах работы изначально ведутся только в электронном виде без оформления бумажной трудовой книжки.</a:t>
            </a:r>
          </a:p>
          <a:p>
            <a:pPr indent="357188" algn="just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Электронная трудовая книжка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209" y="627534"/>
            <a:ext cx="8909581" cy="4464496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7188" algn="just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выбравшие электронную трудовую книжку, получают бумажную трудовую на руки с соответствующей записью о сделанном выборе. Бумажная трудовая книжка при этом не теряет своей силы и продолжает использоваться наравне с электронной. Необходимо сохранять бумажную книжку, поскольку она является источником сведений о трудовой деятельности до 2020 года. В электронной версии фиксируются только сведения начиная с 2020 года.</a:t>
            </a:r>
          </a:p>
          <a:p>
            <a:pPr indent="357188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перехода на электронную трудовую книжку нельзя вернуться на бумажную трудовую книжку.</a:t>
            </a:r>
          </a:p>
          <a:p>
            <a:pPr indent="357188" algn="just"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66.1 Трудового кодекса России (выдержки):</a:t>
            </a:r>
          </a:p>
          <a:p>
            <a:pPr indent="357188" algn="just"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Работодатель обязан предоставить работнику  сведения о трудовой деятельности за период работы у данного работодателя при увольнении в день прекращения трудового договора.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(форма СТД-Р).</a:t>
            </a:r>
          </a:p>
          <a:p>
            <a:pPr indent="357188" algn="just"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случае выявления работником неверной или неполной информации в сведениях о трудовой деятельности работодатель по письменному заявлению работника обязан исправить или дополнить сведения о трудовой деятельности и представить их в СФР.</a:t>
            </a:r>
          </a:p>
          <a:p>
            <a:pPr indent="357188" algn="just"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сохранении бумажной трудовой книжки работодатель наряду с электронной книжкой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вносить сведения о трудовой деятельности также в бумажную версию. </a:t>
            </a:r>
          </a:p>
        </p:txBody>
      </p:sp>
    </p:spTree>
    <p:extLst>
      <p:ext uri="{BB962C8B-B14F-4D97-AF65-F5344CB8AC3E}">
        <p14:creationId xmlns:p14="http://schemas.microsoft.com/office/powerpoint/2010/main" val="6745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из электронной трудовой книжки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5" y="555526"/>
            <a:ext cx="4320479" cy="4536504"/>
          </a:xfrm>
          <a:prstGeom prst="roundRect">
            <a:avLst>
              <a:gd name="adj" fmla="val 4021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получить: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личном кабинете на сайте государственных услуг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любом территориальном органе СФР (в момент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необходим паспорт);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 (в момент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необходим паспорт).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СФР от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04.09.2024 г. №1541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Фонда пенсионного и социального страхования Российской Федерации по предоставлению государственной услуги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«Предоставление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 о трудовой деятельности зарегистрированного лица, содержащихся в его индивидуальном лицевом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счете».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услуга  оказывается бесплатно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96" y="1501899"/>
            <a:ext cx="4420083" cy="2149971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из электронной трудовой книжки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699542"/>
            <a:ext cx="8928992" cy="1800200"/>
          </a:xfrm>
          <a:prstGeom prst="roundRect">
            <a:avLst>
              <a:gd name="adj" fmla="val 5853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сведений о трудовой деятельности (форма СТД-ПФР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утверждена приказом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Минтруда России от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10.11.2022 г. №713н «Об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формы сведений о трудовой деятельности, предоставляемой работнику работодателем, формы предоставления сведений о трудовой деятельности из информационных ресурсов Фонда пенсионного и социального страхования Российской Федерации и порядка их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заполнения». 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СТД-ПФР отражается информация о выборе гражданином способа ведения трудовой книжки.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9861"/>
            <a:ext cx="8702462" cy="732197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179513" y="2743828"/>
            <a:ext cx="8702462" cy="482606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8758"/>
            <a:ext cx="2088232" cy="1426003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СНИЛС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8437" y="624400"/>
            <a:ext cx="8826051" cy="1371286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 индивидуального лицевого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уникальный номер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лицевого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счета для обработки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 о физическом лице в системе индивидуального (персонифицированного) учета, а также для идентификации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физическом лице при предоставлении государственных и муниципальных услуг и исполнении государственных и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функций. Регистрация в системе подтверждается одним из документов:</a:t>
            </a: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паспорт"/>
          <p:cNvPicPr>
            <a:picLocks noChangeAspect="1" noChangeArrowheads="1"/>
          </p:cNvPicPr>
          <p:nvPr/>
        </p:nvPicPr>
        <p:blipFill>
          <a:blip r:embed="rId5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"/>
          <a:stretch>
            <a:fillRect/>
          </a:stretch>
        </p:blipFill>
        <p:spPr bwMode="auto">
          <a:xfrm>
            <a:off x="3001315" y="3819439"/>
            <a:ext cx="892541" cy="11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707904" y="4083918"/>
            <a:ext cx="1593870" cy="9079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1200" b="1" dirty="0"/>
              <a:t>Внимание! </a:t>
            </a:r>
            <a:endParaRPr lang="ru-RU" sz="1200" b="1" dirty="0" smtClean="0"/>
          </a:p>
          <a:p>
            <a:pPr algn="ctr" eaLnBrk="1" hangingPunct="1"/>
            <a:r>
              <a:rPr lang="ru-RU" sz="1200" b="1" dirty="0" smtClean="0"/>
              <a:t>Анкетные данные должны совпадать с данными паспорта</a:t>
            </a:r>
            <a:endParaRPr lang="ru-RU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35" y="2238758"/>
            <a:ext cx="3552519" cy="2481339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ИЛ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" y="2211710"/>
            <a:ext cx="1904430" cy="17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947364" y="2675712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 w="28575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Равно 2"/>
          <p:cNvSpPr/>
          <p:nvPr/>
        </p:nvSpPr>
        <p:spPr>
          <a:xfrm>
            <a:off x="4989714" y="2793809"/>
            <a:ext cx="391221" cy="340071"/>
          </a:xfrm>
          <a:prstGeom prst="mathEqual">
            <a:avLst>
              <a:gd name="adj1" fmla="val 23520"/>
              <a:gd name="adj2" fmla="val 1643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 w="28575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из электронной трудовой книжки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43558"/>
            <a:ext cx="8859737" cy="2088232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1" y="3102310"/>
            <a:ext cx="8852739" cy="1845704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из электронной трудовой книжки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9" y="699542"/>
            <a:ext cx="8779521" cy="4310234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2139" y="4505720"/>
            <a:ext cx="2880320" cy="504056"/>
          </a:xfrm>
          <a:prstGeom prst="rect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Совпадают с данными СЗИ-ИЛС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обнаружена ошибка в сведениях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699542"/>
            <a:ext cx="8856984" cy="2376264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работодатель действующий – обратиться к работодателю с заявлением.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работодатель ликвидировался – обратиться в СФР с заявлением о корректировке сведений на индивидуальном лицевом счете. Заявление можно подать на сайте государственных услуг.</a:t>
            </a: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ПФР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28.06.2021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№232п «Об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Пенсионным фондом Российской Федерации государственной услуги по приему от зарегистрированных лиц заявлений о корректировке сведений индивидуального (персонифицированного) учета и внесении уточнений (дополнений) в индивидуальный лицевой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34" y="3212383"/>
            <a:ext cx="3072842" cy="1790331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3478"/>
            <a:ext cx="8208912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Пополнение сведений о трудовой деятельности до 2020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627534"/>
            <a:ext cx="8856984" cy="4392488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Правления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ПФР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28.06.2021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№232п «Об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Пенсионным фондом Российской Федерации государственной услуги по приему от зарегистрированных лиц заявлений о корректировке сведений индивидуального (персонифицированного) учета и внесении уточнений (дополнений) в индивидуальный лицевой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счет»: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основании заявления, поданного в СФР;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заявлению прикладывается трудовая книжка (дубликат трудовой книжки) или копия трудовой книжки (копия дубликата трудовой книжки), заверенная нотариусом или иным лицом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установленном порядке.</a:t>
            </a: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Записи в трудовой книжке, учитываемые при внесении в индивидуальный лицевой счет, должны быть оформлены в соответствии с трудовым законодательством, действовавшим на день их внесения в трудовую книжку.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включении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лицевой счет сведений о трудовой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01.01.2002 г.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специалистами СФР проверяется соответствие данных бумажной трудовой книжки сведениям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лицевого счета,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учтенным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данным работодателя. Если выявляются расхождения, то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включаются в раздел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«Сведения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трудовой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результатов проверки их полноты и достоверности</a:t>
            </a:r>
          </a:p>
          <a:p>
            <a:pPr indent="3556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Защита персональных данных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209" y="699542"/>
            <a:ext cx="8909581" cy="432048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7188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8 статьи 6 Закона №27-ФЗ:</a:t>
            </a:r>
          </a:p>
          <a:p>
            <a:pPr indent="357188" algn="just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содержащиеся в индивидуальных лицевых счетах, относятся к информации, в отношении которой установлено требование об обеспечении ее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конфиденциальности.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16 Закона №27-ФЗ:</a:t>
            </a:r>
          </a:p>
          <a:p>
            <a:pPr indent="357188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СФР обязаны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57188" algn="just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предоставления государственных и муниципальных услуг зарегистрированным лицам, а также в целях исполнения государственных и муниципальных функций предоставлять федеральным органам исполнительной власти, государственным внебюджетным фондам, органам государственной власти субъектов Российской Федерации по их запросам в электронной форме посредством единой системы межведомственного электронного взаимодействия сведения о факте работы зарегистрированного лица, а также о факте начисленных за него страховых взносов на обязательное пенсионное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страхование.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>
              <a:spcBef>
                <a:spcPts val="12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Застрахованное лицо может самостоятельно передавать информацию из своего ИЛС, в том числе по форме СЗИ-ИЛС. Например, запрос на передачу формы СЗИ-ИЛС банку при оформлении кредита приходит в личный кабинет сайта государственных услуг и только после подтверждения в личном кабинете форма СЗИ-ИЛС направляется в банк.</a:t>
            </a:r>
          </a:p>
        </p:txBody>
      </p:sp>
    </p:spTree>
    <p:extLst>
      <p:ext uri="{BB962C8B-B14F-4D97-AF65-F5344CB8AC3E}">
        <p14:creationId xmlns:p14="http://schemas.microsoft.com/office/powerpoint/2010/main" val="22318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регистрации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728" y="624400"/>
            <a:ext cx="8843760" cy="4395622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Регистрация в системе персонифицированного учета.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 Новорожденные регистрируются без заявления на основании данных органов ЗАГС.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Открывается новый индивидуальный лицевой счет, новый СНИЛС.</a:t>
            </a:r>
          </a:p>
          <a:p>
            <a:pPr indent="355600" algn="just">
              <a:spcBef>
                <a:spcPts val="12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Изменение анкетных данных: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смена фамилии, имени, отчества;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найдена ошибка в анкетных данных, в том числе в дате и месте рождения.</a:t>
            </a: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 остается прежним.</a:t>
            </a:r>
          </a:p>
          <a:p>
            <a:pPr indent="355600" algn="just">
              <a:spcBef>
                <a:spcPts val="120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Документ, подтверждающий регистрацию в системе персонифицированного учета, утерян или испорчен. Необходимо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дубликат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СНИЛС остается прежним.</a:t>
            </a:r>
          </a:p>
          <a:p>
            <a:pPr indent="357188" algn="just">
              <a:spcBef>
                <a:spcPts val="12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 утвержден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ПФР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21.05.2020 г. №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291п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предоставления Пенсионным фондом Российской Федерации государственной услуги по приему от граждан анкет в целях регистрации в системе индивидуального (персонифицированного) учета, в том числе по приему от зарегистрированных лиц заявлений об изменении анкетных данных, содержащихся в индивидуальном лицевом счете, или о выдаче документа, подтверждающего регистрацию в системе индивидуального (персонифицированного)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Государственная услуга 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регистрации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728" y="624400"/>
            <a:ext cx="8843760" cy="2163374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Подать анкету для регистрации в системе персонифицированного учета или заявления на изменения анкетных данных,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содержащихся в индивидуальном лицевом счете, или о выдаче документа, подтверждающего регистрацию в системе индивидуального (персонифицированного)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учета, можно: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 любом территориальном органе СФР (в момент обращения);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 (в момент обращения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услуга  оказывается бесплатно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351" y="3219822"/>
            <a:ext cx="4141618" cy="1346098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личном кабинете на портале СФР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sfr.gov.ru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(вход через логин и пароль сайта государственных услуг) можно получить документ, подтверждающий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регистрацию в системе персонифицированного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427984" y="3659702"/>
            <a:ext cx="720725" cy="576263"/>
          </a:xfrm>
          <a:prstGeom prst="rightArrow">
            <a:avLst>
              <a:gd name="adj1" fmla="val 50000"/>
              <a:gd name="adj2" fmla="val 31267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 w="28575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31790"/>
            <a:ext cx="3749007" cy="2016224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персонифицированного учета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627534"/>
            <a:ext cx="8856984" cy="4464496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Федерального закона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01.04.1996 г. №27-ФЗ «Об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индивидуальном (персонифицированном) учете в системах обязательного пенсионного страхования и обязательного социального страхования»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(далее – Закон №27-ФЗ) целями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индивидуального (персонифицированного) учета являются: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назначения страховых и накопительной пенсий в соответствии с результатами труда каждого застрахованного лица;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достоверности сведений о стаже и заработке (доходе), определяющих размер страховой и накопительной пенсий при их назначении, страхового обеспечения по обязательному социальному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страхованию;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 о трудовой деятельности для использования данных сведений зарегистрированными лицами при трудоустройстве, а также в целях предоставления государственных и муниципальных услуг и исполнения государственных и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сведения представляются работодателем в соответствии с действующим законодательством Российской Федерации.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 состоянии лицевого счета в СФР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987574"/>
            <a:ext cx="8568952" cy="3456384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СФР от 04.09.2024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№1540 «Об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утверждении Административного регламента Фонда пенсионного и социального страхования Российской Федерации по предоставлению государственной услуги "Информирование зарегистрированных лиц о состоянии их индивидуальных лицевых счетов в системе индивидуального (персонифицированного)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учета».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услуга  оказывается бесплатно!</a:t>
            </a:r>
          </a:p>
          <a:p>
            <a:pPr indent="355600"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СЗИ-ИЛС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утверждена приказом Минтруда России от 09.01.2019 г. №2н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формы сведений о состоянии индивидуального лицевого счета застрахованного лица» (редакция от 22.06.2024 г.). Форма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СЗИ-ИЛС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состоит из разделов и подразделов. Разделы, по которым данные отсутствуют, не отображаются.</a:t>
            </a:r>
          </a:p>
          <a:p>
            <a:pPr indent="355600"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из ИЛС застрахованного лица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699542"/>
            <a:ext cx="8856984" cy="1728192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получить:</a:t>
            </a: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личном кабинете на сайте государственных услуг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любом территориальном органе СФР (в момент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необходим паспорт);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МФЦ (в момент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необходим паспорт).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7188" algn="just">
              <a:spcBef>
                <a:spcPts val="120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услуга  оказывается бесплатно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6" y="2701192"/>
            <a:ext cx="8142107" cy="2298948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8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Извещение о состоянии лицевого счета в СФР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7534"/>
            <a:ext cx="7694169" cy="2551162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175526" y="1608212"/>
            <a:ext cx="1716954" cy="1080120"/>
          </a:xfrm>
          <a:prstGeom prst="wedgeRoundRectCallout">
            <a:avLst>
              <a:gd name="adj1" fmla="val -60585"/>
              <a:gd name="adj2" fmla="val 6960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9900"/>
            </a:solidFill>
          </a:ln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Формируется на </a:t>
            </a:r>
          </a:p>
          <a:p>
            <a:pPr indent="269875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января</a:t>
            </a:r>
          </a:p>
          <a:p>
            <a:pPr indent="269875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апреля</a:t>
            </a:r>
          </a:p>
          <a:p>
            <a:pPr indent="269875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июля</a:t>
            </a:r>
          </a:p>
          <a:p>
            <a:pPr indent="269875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октября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5954"/>
            <a:ext cx="7694168" cy="1808626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60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784976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Общая информация о пенсионных правах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1541" y="771550"/>
            <a:ext cx="3816424" cy="36004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является пенсионером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4319923" cy="2520280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932040" y="789051"/>
            <a:ext cx="3816424" cy="36004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пенсионером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227934"/>
            <a:ext cx="8928991" cy="720080"/>
          </a:xfrm>
          <a:prstGeom prst="roundRect">
            <a:avLst>
              <a:gd name="adj" fmla="val 8206"/>
            </a:avLst>
          </a:prstGeom>
          <a:solidFill>
            <a:schemeClr val="accent3">
              <a:lumMod val="40000"/>
              <a:lumOff val="60000"/>
              <a:alpha val="6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носят информационный характер, при назначении страховой пенсии рассматриваются все возможные варианты и выбирается самый выгодный для гражданина вариант.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42" y="1275606"/>
            <a:ext cx="4292846" cy="2520280"/>
          </a:xfrm>
          <a:prstGeom prst="rect">
            <a:avLst/>
          </a:prstGeom>
          <a:solidFill>
            <a:schemeClr val="accent3">
              <a:lumMod val="40000"/>
              <a:lumOff val="60000"/>
              <a:alpha val="65000"/>
            </a:schemeClr>
          </a:solidFill>
          <a:ln w="25400">
            <a:solidFill>
              <a:srgbClr val="0099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2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5648</TotalTime>
  <Words>1793</Words>
  <Application>Microsoft Office PowerPoint</Application>
  <PresentationFormat>Экран (16:9)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Wingdings</vt:lpstr>
      <vt:lpstr>Тема Office</vt:lpstr>
      <vt:lpstr>Как контролировать свой индивидуальный лицевой счет в СФР</vt:lpstr>
      <vt:lpstr>СНИЛС</vt:lpstr>
      <vt:lpstr>Государственная услуга по регистрации</vt:lpstr>
      <vt:lpstr>Государственная услуга по регистрации </vt:lpstr>
      <vt:lpstr>Цели персонифицированного учета</vt:lpstr>
      <vt:lpstr>Информация о состоянии лицевого счета в СФР</vt:lpstr>
      <vt:lpstr>Сведения из ИЛС застрахованного лица</vt:lpstr>
      <vt:lpstr>Извещение о состоянии лицевого счета в СФР</vt:lpstr>
      <vt:lpstr>Общая информация о пенсионных правах</vt:lpstr>
      <vt:lpstr>Сведения о стаже, заработке и взносах</vt:lpstr>
      <vt:lpstr>Сведения о стаже, заработке и взносах</vt:lpstr>
      <vt:lpstr>Информация о средствах пенсионных накоплений</vt:lpstr>
      <vt:lpstr>Информация о назначенной пенсии</vt:lpstr>
      <vt:lpstr>Почему зарплата растет, а ИПК уменьшается</vt:lpstr>
      <vt:lpstr>Пример расчета ИПК</vt:lpstr>
      <vt:lpstr>Электронная трудовая книжка </vt:lpstr>
      <vt:lpstr>Электронная трудовая книжка </vt:lpstr>
      <vt:lpstr>Сведения из электронной трудовой книжки</vt:lpstr>
      <vt:lpstr>Сведения из электронной трудовой книжки</vt:lpstr>
      <vt:lpstr>Сведения из электронной трудовой книжки</vt:lpstr>
      <vt:lpstr>Сведения из электронной трудовой книжки</vt:lpstr>
      <vt:lpstr>Если обнаружена ошибка в сведениях</vt:lpstr>
      <vt:lpstr>Пополнение сведений о трудовой деятельности до 2020 г.</vt:lpstr>
      <vt:lpstr>Защита персональных данных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Софья Валерьевна</dc:creator>
  <cp:lastModifiedBy>Мальцева Софья Валерьевна</cp:lastModifiedBy>
  <cp:revision>283</cp:revision>
  <cp:lastPrinted>2023-07-13T04:06:57Z</cp:lastPrinted>
  <dcterms:created xsi:type="dcterms:W3CDTF">2023-04-30T07:59:49Z</dcterms:created>
  <dcterms:modified xsi:type="dcterms:W3CDTF">2025-05-12T13:00:09Z</dcterms:modified>
</cp:coreProperties>
</file>